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8" r:id="rId2"/>
    <p:sldId id="273" r:id="rId3"/>
    <p:sldId id="275" r:id="rId4"/>
    <p:sldId id="292" r:id="rId5"/>
    <p:sldId id="318" r:id="rId6"/>
    <p:sldId id="310" r:id="rId7"/>
    <p:sldId id="313" r:id="rId8"/>
    <p:sldId id="314" r:id="rId9"/>
    <p:sldId id="315" r:id="rId10"/>
    <p:sldId id="311" r:id="rId11"/>
    <p:sldId id="312" r:id="rId12"/>
    <p:sldId id="301" r:id="rId13"/>
    <p:sldId id="276" r:id="rId14"/>
    <p:sldId id="316" r:id="rId15"/>
  </p:sldIdLst>
  <p:sldSz cx="18288000" cy="10287000"/>
  <p:notesSz cx="6858000" cy="9144000"/>
  <p:embeddedFontLst>
    <p:embeddedFont>
      <p:font typeface="Poppins" panose="00000500000000000000" pitchFamily="2" charset="0"/>
      <p:regular r:id="rId17"/>
      <p:bold r:id="rId18"/>
      <p:italic r:id="rId19"/>
      <p:boldItalic r:id="rId20"/>
    </p:embeddedFont>
    <p:embeddedFont>
      <p:font typeface="Poppins Bold" panose="00000800000000000000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21F"/>
    <a:srgbClr val="DFF1CC"/>
    <a:srgbClr val="4B642A"/>
    <a:srgbClr val="B5D614"/>
    <a:srgbClr val="536D31"/>
    <a:srgbClr val="D1E390"/>
    <a:srgbClr val="5B7638"/>
    <a:srgbClr val="C0E419"/>
    <a:srgbClr val="FBFBFB"/>
    <a:srgbClr val="546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622" autoAdjust="0"/>
  </p:normalViewPr>
  <p:slideViewPr>
    <p:cSldViewPr>
      <p:cViewPr>
        <p:scale>
          <a:sx n="42" d="100"/>
          <a:sy n="42" d="100"/>
        </p:scale>
        <p:origin x="68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AB050C-BAC8-49C0-B0AF-4897A091D211}" type="doc">
      <dgm:prSet loTypeId="urn:microsoft.com/office/officeart/2018/2/layout/IconCircle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7ABCA49-232B-4FDC-A020-EF3F2ADD1C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Manages data on Omani tourist attractions, bookings, hotels, and guides</a:t>
          </a:r>
          <a:endParaRPr lang="en-US"/>
        </a:p>
      </dgm:t>
    </dgm:pt>
    <dgm:pt modelId="{ECC6320C-01DC-4482-9090-E45D7F53D1F3}" type="parTrans" cxnId="{7D042B63-43DB-4443-AAB5-22460FB6A7B9}">
      <dgm:prSet/>
      <dgm:spPr/>
      <dgm:t>
        <a:bodyPr/>
        <a:lstStyle/>
        <a:p>
          <a:endParaRPr lang="en-US"/>
        </a:p>
      </dgm:t>
    </dgm:pt>
    <dgm:pt modelId="{3092F3FE-B143-46EC-9888-3CDB54AB5E3A}" type="sibTrans" cxnId="{7D042B63-43DB-4443-AAB5-22460FB6A7B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EA4BDDA-DA46-4C0D-99E5-C23C3AF619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Serves tourists, tour operators, businesses, and government bodies</a:t>
          </a:r>
          <a:endParaRPr lang="en-US"/>
        </a:p>
      </dgm:t>
    </dgm:pt>
    <dgm:pt modelId="{88D4B7C4-36D1-493C-A514-6B23EE20D7F3}" type="parTrans" cxnId="{EFDABF64-B82E-43F8-91D5-7FB57E863DAE}">
      <dgm:prSet/>
      <dgm:spPr/>
      <dgm:t>
        <a:bodyPr/>
        <a:lstStyle/>
        <a:p>
          <a:endParaRPr lang="en-US"/>
        </a:p>
      </dgm:t>
    </dgm:pt>
    <dgm:pt modelId="{DC327D7C-9A96-4C8F-86BA-C085D7115B4A}" type="sibTrans" cxnId="{EFDABF64-B82E-43F8-91D5-7FB57E863DA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F32D3C-CB66-4B63-8CE5-E5A63297D4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Supports eco-tourism and real-time updates</a:t>
          </a:r>
          <a:endParaRPr lang="en-US"/>
        </a:p>
      </dgm:t>
    </dgm:pt>
    <dgm:pt modelId="{C356123A-2A11-4925-9525-E4D8E8ABDAFF}" type="parTrans" cxnId="{CD7339C1-1FB4-4FCC-84D0-FD6F92F58576}">
      <dgm:prSet/>
      <dgm:spPr/>
      <dgm:t>
        <a:bodyPr/>
        <a:lstStyle/>
        <a:p>
          <a:endParaRPr lang="en-US"/>
        </a:p>
      </dgm:t>
    </dgm:pt>
    <dgm:pt modelId="{8D94D737-F9DF-4D03-AAD7-EFA924A7963E}" type="sibTrans" cxnId="{CD7339C1-1FB4-4FCC-84D0-FD6F92F5857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7E1893D-2D31-4913-B981-2890E9E11A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Offers personalized experiences to improve tourism planning </a:t>
          </a:r>
          <a:endParaRPr lang="en-US"/>
        </a:p>
      </dgm:t>
    </dgm:pt>
    <dgm:pt modelId="{ABB4428B-B0B3-478A-87EB-9EA5CE305C15}" type="parTrans" cxnId="{4CB4B3EE-95D9-4C3C-8BDC-E374ECEDECBB}">
      <dgm:prSet/>
      <dgm:spPr/>
      <dgm:t>
        <a:bodyPr/>
        <a:lstStyle/>
        <a:p>
          <a:endParaRPr lang="en-US"/>
        </a:p>
      </dgm:t>
    </dgm:pt>
    <dgm:pt modelId="{63912B32-DD9F-410A-8604-A76106A9C5B8}" type="sibTrans" cxnId="{4CB4B3EE-95D9-4C3C-8BDC-E374ECEDECBB}">
      <dgm:prSet/>
      <dgm:spPr/>
      <dgm:t>
        <a:bodyPr/>
        <a:lstStyle/>
        <a:p>
          <a:endParaRPr lang="en-US"/>
        </a:p>
      </dgm:t>
    </dgm:pt>
    <dgm:pt modelId="{BFCB1D17-D530-44C9-81DE-3B6A0500C479}" type="pres">
      <dgm:prSet presAssocID="{08AB050C-BAC8-49C0-B0AF-4897A091D211}" presName="root" presStyleCnt="0">
        <dgm:presLayoutVars>
          <dgm:dir/>
          <dgm:resizeHandles val="exact"/>
        </dgm:presLayoutVars>
      </dgm:prSet>
      <dgm:spPr/>
    </dgm:pt>
    <dgm:pt modelId="{6F389439-E217-402B-8750-457289ECEE16}" type="pres">
      <dgm:prSet presAssocID="{08AB050C-BAC8-49C0-B0AF-4897A091D211}" presName="container" presStyleCnt="0">
        <dgm:presLayoutVars>
          <dgm:dir/>
          <dgm:resizeHandles val="exact"/>
        </dgm:presLayoutVars>
      </dgm:prSet>
      <dgm:spPr/>
    </dgm:pt>
    <dgm:pt modelId="{7661E37A-14BF-4260-90BF-DCBF57F90B23}" type="pres">
      <dgm:prSet presAssocID="{07ABCA49-232B-4FDC-A020-EF3F2ADD1CDD}" presName="compNode" presStyleCnt="0"/>
      <dgm:spPr/>
    </dgm:pt>
    <dgm:pt modelId="{FD437DEE-23F5-41CC-A643-BFC7025B94B9}" type="pres">
      <dgm:prSet presAssocID="{07ABCA49-232B-4FDC-A020-EF3F2ADD1CDD}" presName="iconBgRect" presStyleLbl="bgShp" presStyleIdx="0" presStyleCnt="4"/>
      <dgm:spPr/>
    </dgm:pt>
    <dgm:pt modelId="{0EFA0FFC-B93E-4BE0-BCC6-6ED6B29FACB7}" type="pres">
      <dgm:prSet presAssocID="{07ABCA49-232B-4FDC-A020-EF3F2ADD1CD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d"/>
        </a:ext>
      </dgm:extLst>
    </dgm:pt>
    <dgm:pt modelId="{B8813EA0-9F1F-489E-A835-0130FE41EE35}" type="pres">
      <dgm:prSet presAssocID="{07ABCA49-232B-4FDC-A020-EF3F2ADD1CDD}" presName="spaceRect" presStyleCnt="0"/>
      <dgm:spPr/>
    </dgm:pt>
    <dgm:pt modelId="{9EC5FCB9-7C1F-4421-8484-E6BF4E9A3135}" type="pres">
      <dgm:prSet presAssocID="{07ABCA49-232B-4FDC-A020-EF3F2ADD1CDD}" presName="textRect" presStyleLbl="revTx" presStyleIdx="0" presStyleCnt="4">
        <dgm:presLayoutVars>
          <dgm:chMax val="1"/>
          <dgm:chPref val="1"/>
        </dgm:presLayoutVars>
      </dgm:prSet>
      <dgm:spPr/>
    </dgm:pt>
    <dgm:pt modelId="{9ED4C457-A2FE-4512-830C-9E4D4E444FBF}" type="pres">
      <dgm:prSet presAssocID="{3092F3FE-B143-46EC-9888-3CDB54AB5E3A}" presName="sibTrans" presStyleLbl="sibTrans2D1" presStyleIdx="0" presStyleCnt="0"/>
      <dgm:spPr/>
    </dgm:pt>
    <dgm:pt modelId="{41448FCC-E799-4B21-ADCD-68E6B8FBCCD5}" type="pres">
      <dgm:prSet presAssocID="{CEA4BDDA-DA46-4C0D-99E5-C23C3AF61902}" presName="compNode" presStyleCnt="0"/>
      <dgm:spPr/>
    </dgm:pt>
    <dgm:pt modelId="{D510AC33-24EE-4554-A1FF-CE88332E1527}" type="pres">
      <dgm:prSet presAssocID="{CEA4BDDA-DA46-4C0D-99E5-C23C3AF61902}" presName="iconBgRect" presStyleLbl="bgShp" presStyleIdx="1" presStyleCnt="4"/>
      <dgm:spPr/>
    </dgm:pt>
    <dgm:pt modelId="{851FF149-DF40-4807-8238-3D900D983844}" type="pres">
      <dgm:prSet presAssocID="{CEA4BDDA-DA46-4C0D-99E5-C23C3AF6190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9C540D85-C76D-4FBD-ADB7-4EEDFB27266C}" type="pres">
      <dgm:prSet presAssocID="{CEA4BDDA-DA46-4C0D-99E5-C23C3AF61902}" presName="spaceRect" presStyleCnt="0"/>
      <dgm:spPr/>
    </dgm:pt>
    <dgm:pt modelId="{413E6F13-5B76-4AD5-8775-BF3D87190428}" type="pres">
      <dgm:prSet presAssocID="{CEA4BDDA-DA46-4C0D-99E5-C23C3AF61902}" presName="textRect" presStyleLbl="revTx" presStyleIdx="1" presStyleCnt="4">
        <dgm:presLayoutVars>
          <dgm:chMax val="1"/>
          <dgm:chPref val="1"/>
        </dgm:presLayoutVars>
      </dgm:prSet>
      <dgm:spPr/>
    </dgm:pt>
    <dgm:pt modelId="{5E554167-481C-40B8-A848-9CFE5F91E140}" type="pres">
      <dgm:prSet presAssocID="{DC327D7C-9A96-4C8F-86BA-C085D7115B4A}" presName="sibTrans" presStyleLbl="sibTrans2D1" presStyleIdx="0" presStyleCnt="0"/>
      <dgm:spPr/>
    </dgm:pt>
    <dgm:pt modelId="{B10119DC-AFD1-4419-9D6D-D677AD312D97}" type="pres">
      <dgm:prSet presAssocID="{4FF32D3C-CB66-4B63-8CE5-E5A63297D494}" presName="compNode" presStyleCnt="0"/>
      <dgm:spPr/>
    </dgm:pt>
    <dgm:pt modelId="{6BF4A81E-B188-4B69-B899-95C402338E07}" type="pres">
      <dgm:prSet presAssocID="{4FF32D3C-CB66-4B63-8CE5-E5A63297D494}" presName="iconBgRect" presStyleLbl="bgShp" presStyleIdx="2" presStyleCnt="4"/>
      <dgm:spPr/>
    </dgm:pt>
    <dgm:pt modelId="{C09B2FBA-F83B-4063-A430-C95AF44E7963}" type="pres">
      <dgm:prSet presAssocID="{4FF32D3C-CB66-4B63-8CE5-E5A63297D49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untain scene"/>
        </a:ext>
      </dgm:extLst>
    </dgm:pt>
    <dgm:pt modelId="{251EEFBD-A9A5-4117-9F2B-AFFD0252D5CE}" type="pres">
      <dgm:prSet presAssocID="{4FF32D3C-CB66-4B63-8CE5-E5A63297D494}" presName="spaceRect" presStyleCnt="0"/>
      <dgm:spPr/>
    </dgm:pt>
    <dgm:pt modelId="{5B25058B-8619-4AA0-A853-A67192A4F3A7}" type="pres">
      <dgm:prSet presAssocID="{4FF32D3C-CB66-4B63-8CE5-E5A63297D494}" presName="textRect" presStyleLbl="revTx" presStyleIdx="2" presStyleCnt="4">
        <dgm:presLayoutVars>
          <dgm:chMax val="1"/>
          <dgm:chPref val="1"/>
        </dgm:presLayoutVars>
      </dgm:prSet>
      <dgm:spPr/>
    </dgm:pt>
    <dgm:pt modelId="{FB891632-2CE5-4196-A82E-A1FBE29DE79A}" type="pres">
      <dgm:prSet presAssocID="{8D94D737-F9DF-4D03-AAD7-EFA924A7963E}" presName="sibTrans" presStyleLbl="sibTrans2D1" presStyleIdx="0" presStyleCnt="0"/>
      <dgm:spPr/>
    </dgm:pt>
    <dgm:pt modelId="{53BCE614-2F6C-4F2D-98ED-71BD83BC37E1}" type="pres">
      <dgm:prSet presAssocID="{F7E1893D-2D31-4913-B981-2890E9E11AB5}" presName="compNode" presStyleCnt="0"/>
      <dgm:spPr/>
    </dgm:pt>
    <dgm:pt modelId="{06E98C6C-AD67-4EE7-8890-950D79E8FDB3}" type="pres">
      <dgm:prSet presAssocID="{F7E1893D-2D31-4913-B981-2890E9E11AB5}" presName="iconBgRect" presStyleLbl="bgShp" presStyleIdx="3" presStyleCnt="4"/>
      <dgm:spPr/>
    </dgm:pt>
    <dgm:pt modelId="{4CDF0FB7-5BFF-45D1-B67D-FB363FCCFCFA}" type="pres">
      <dgm:prSet presAssocID="{F7E1893D-2D31-4913-B981-2890E9E11AB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3E067E69-93C3-4018-B0FB-59DF0EB5BFF1}" type="pres">
      <dgm:prSet presAssocID="{F7E1893D-2D31-4913-B981-2890E9E11AB5}" presName="spaceRect" presStyleCnt="0"/>
      <dgm:spPr/>
    </dgm:pt>
    <dgm:pt modelId="{6DB00CD3-9791-4286-A2EA-04D1ECA0CF52}" type="pres">
      <dgm:prSet presAssocID="{F7E1893D-2D31-4913-B981-2890E9E11AB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7E7B008-6FA2-4A29-AB3A-B5AB9BEE18B8}" type="presOf" srcId="{4FF32D3C-CB66-4B63-8CE5-E5A63297D494}" destId="{5B25058B-8619-4AA0-A853-A67192A4F3A7}" srcOrd="0" destOrd="0" presId="urn:microsoft.com/office/officeart/2018/2/layout/IconCircleList"/>
    <dgm:cxn modelId="{80BD0D09-737E-461B-B950-4E92EA474765}" type="presOf" srcId="{07ABCA49-232B-4FDC-A020-EF3F2ADD1CDD}" destId="{9EC5FCB9-7C1F-4421-8484-E6BF4E9A3135}" srcOrd="0" destOrd="0" presId="urn:microsoft.com/office/officeart/2018/2/layout/IconCircleList"/>
    <dgm:cxn modelId="{BA77540E-F57F-4406-AB6D-2F4904630276}" type="presOf" srcId="{F7E1893D-2D31-4913-B981-2890E9E11AB5}" destId="{6DB00CD3-9791-4286-A2EA-04D1ECA0CF52}" srcOrd="0" destOrd="0" presId="urn:microsoft.com/office/officeart/2018/2/layout/IconCircleList"/>
    <dgm:cxn modelId="{630D7727-89D5-40CE-810E-5810D7F5D3BC}" type="presOf" srcId="{08AB050C-BAC8-49C0-B0AF-4897A091D211}" destId="{BFCB1D17-D530-44C9-81DE-3B6A0500C479}" srcOrd="0" destOrd="0" presId="urn:microsoft.com/office/officeart/2018/2/layout/IconCircleList"/>
    <dgm:cxn modelId="{7D042B63-43DB-4443-AAB5-22460FB6A7B9}" srcId="{08AB050C-BAC8-49C0-B0AF-4897A091D211}" destId="{07ABCA49-232B-4FDC-A020-EF3F2ADD1CDD}" srcOrd="0" destOrd="0" parTransId="{ECC6320C-01DC-4482-9090-E45D7F53D1F3}" sibTransId="{3092F3FE-B143-46EC-9888-3CDB54AB5E3A}"/>
    <dgm:cxn modelId="{EFDABF64-B82E-43F8-91D5-7FB57E863DAE}" srcId="{08AB050C-BAC8-49C0-B0AF-4897A091D211}" destId="{CEA4BDDA-DA46-4C0D-99E5-C23C3AF61902}" srcOrd="1" destOrd="0" parTransId="{88D4B7C4-36D1-493C-A514-6B23EE20D7F3}" sibTransId="{DC327D7C-9A96-4C8F-86BA-C085D7115B4A}"/>
    <dgm:cxn modelId="{2AEF64A6-E6ED-49BB-84DD-55CB1A942C92}" type="presOf" srcId="{8D94D737-F9DF-4D03-AAD7-EFA924A7963E}" destId="{FB891632-2CE5-4196-A82E-A1FBE29DE79A}" srcOrd="0" destOrd="0" presId="urn:microsoft.com/office/officeart/2018/2/layout/IconCircleList"/>
    <dgm:cxn modelId="{8C5C4DAF-A971-4AB8-B742-FF1E0ECFAA4E}" type="presOf" srcId="{3092F3FE-B143-46EC-9888-3CDB54AB5E3A}" destId="{9ED4C457-A2FE-4512-830C-9E4D4E444FBF}" srcOrd="0" destOrd="0" presId="urn:microsoft.com/office/officeart/2018/2/layout/IconCircleList"/>
    <dgm:cxn modelId="{CD7339C1-1FB4-4FCC-84D0-FD6F92F58576}" srcId="{08AB050C-BAC8-49C0-B0AF-4897A091D211}" destId="{4FF32D3C-CB66-4B63-8CE5-E5A63297D494}" srcOrd="2" destOrd="0" parTransId="{C356123A-2A11-4925-9525-E4D8E8ABDAFF}" sibTransId="{8D94D737-F9DF-4D03-AAD7-EFA924A7963E}"/>
    <dgm:cxn modelId="{85E047DF-483D-4EDF-9C3C-E8E8A91EC7C6}" type="presOf" srcId="{CEA4BDDA-DA46-4C0D-99E5-C23C3AF61902}" destId="{413E6F13-5B76-4AD5-8775-BF3D87190428}" srcOrd="0" destOrd="0" presId="urn:microsoft.com/office/officeart/2018/2/layout/IconCircleList"/>
    <dgm:cxn modelId="{4CB4B3EE-95D9-4C3C-8BDC-E374ECEDECBB}" srcId="{08AB050C-BAC8-49C0-B0AF-4897A091D211}" destId="{F7E1893D-2D31-4913-B981-2890E9E11AB5}" srcOrd="3" destOrd="0" parTransId="{ABB4428B-B0B3-478A-87EB-9EA5CE305C15}" sibTransId="{63912B32-DD9F-410A-8604-A76106A9C5B8}"/>
    <dgm:cxn modelId="{8D7F72FD-9DBC-479C-BB34-EAE2DBC4FF9E}" type="presOf" srcId="{DC327D7C-9A96-4C8F-86BA-C085D7115B4A}" destId="{5E554167-481C-40B8-A848-9CFE5F91E140}" srcOrd="0" destOrd="0" presId="urn:microsoft.com/office/officeart/2018/2/layout/IconCircleList"/>
    <dgm:cxn modelId="{46ACEAD0-BE7A-419A-B861-09A06B5D9C5C}" type="presParOf" srcId="{BFCB1D17-D530-44C9-81DE-3B6A0500C479}" destId="{6F389439-E217-402B-8750-457289ECEE16}" srcOrd="0" destOrd="0" presId="urn:microsoft.com/office/officeart/2018/2/layout/IconCircleList"/>
    <dgm:cxn modelId="{7F3350E8-05F5-45FD-B016-4C49CB71F846}" type="presParOf" srcId="{6F389439-E217-402B-8750-457289ECEE16}" destId="{7661E37A-14BF-4260-90BF-DCBF57F90B23}" srcOrd="0" destOrd="0" presId="urn:microsoft.com/office/officeart/2018/2/layout/IconCircleList"/>
    <dgm:cxn modelId="{8C72C6D0-6432-4E07-92F0-FF75FABEE839}" type="presParOf" srcId="{7661E37A-14BF-4260-90BF-DCBF57F90B23}" destId="{FD437DEE-23F5-41CC-A643-BFC7025B94B9}" srcOrd="0" destOrd="0" presId="urn:microsoft.com/office/officeart/2018/2/layout/IconCircleList"/>
    <dgm:cxn modelId="{61E3078D-B2BA-4225-B42E-9150D93B4490}" type="presParOf" srcId="{7661E37A-14BF-4260-90BF-DCBF57F90B23}" destId="{0EFA0FFC-B93E-4BE0-BCC6-6ED6B29FACB7}" srcOrd="1" destOrd="0" presId="urn:microsoft.com/office/officeart/2018/2/layout/IconCircleList"/>
    <dgm:cxn modelId="{2188C70B-DEF1-4AD0-BE0F-B661EA9E6DFB}" type="presParOf" srcId="{7661E37A-14BF-4260-90BF-DCBF57F90B23}" destId="{B8813EA0-9F1F-489E-A835-0130FE41EE35}" srcOrd="2" destOrd="0" presId="urn:microsoft.com/office/officeart/2018/2/layout/IconCircleList"/>
    <dgm:cxn modelId="{16AF9564-1632-42B0-AB87-F13075529983}" type="presParOf" srcId="{7661E37A-14BF-4260-90BF-DCBF57F90B23}" destId="{9EC5FCB9-7C1F-4421-8484-E6BF4E9A3135}" srcOrd="3" destOrd="0" presId="urn:microsoft.com/office/officeart/2018/2/layout/IconCircleList"/>
    <dgm:cxn modelId="{33BF7A92-2AD4-4781-A03E-7917D6A76F2D}" type="presParOf" srcId="{6F389439-E217-402B-8750-457289ECEE16}" destId="{9ED4C457-A2FE-4512-830C-9E4D4E444FBF}" srcOrd="1" destOrd="0" presId="urn:microsoft.com/office/officeart/2018/2/layout/IconCircleList"/>
    <dgm:cxn modelId="{8BE8CD72-C46B-4A46-84CE-3206FDF2C738}" type="presParOf" srcId="{6F389439-E217-402B-8750-457289ECEE16}" destId="{41448FCC-E799-4B21-ADCD-68E6B8FBCCD5}" srcOrd="2" destOrd="0" presId="urn:microsoft.com/office/officeart/2018/2/layout/IconCircleList"/>
    <dgm:cxn modelId="{5157F7DC-29AD-4D3C-9624-41734B7AD337}" type="presParOf" srcId="{41448FCC-E799-4B21-ADCD-68E6B8FBCCD5}" destId="{D510AC33-24EE-4554-A1FF-CE88332E1527}" srcOrd="0" destOrd="0" presId="urn:microsoft.com/office/officeart/2018/2/layout/IconCircleList"/>
    <dgm:cxn modelId="{F4299176-64CE-47DB-BB0A-5A99850AB5E6}" type="presParOf" srcId="{41448FCC-E799-4B21-ADCD-68E6B8FBCCD5}" destId="{851FF149-DF40-4807-8238-3D900D983844}" srcOrd="1" destOrd="0" presId="urn:microsoft.com/office/officeart/2018/2/layout/IconCircleList"/>
    <dgm:cxn modelId="{C7144555-8852-45E9-B118-90BB265F63D1}" type="presParOf" srcId="{41448FCC-E799-4B21-ADCD-68E6B8FBCCD5}" destId="{9C540D85-C76D-4FBD-ADB7-4EEDFB27266C}" srcOrd="2" destOrd="0" presId="urn:microsoft.com/office/officeart/2018/2/layout/IconCircleList"/>
    <dgm:cxn modelId="{BF5DC3CF-55D1-4CC1-B2AE-CFE1901941A0}" type="presParOf" srcId="{41448FCC-E799-4B21-ADCD-68E6B8FBCCD5}" destId="{413E6F13-5B76-4AD5-8775-BF3D87190428}" srcOrd="3" destOrd="0" presId="urn:microsoft.com/office/officeart/2018/2/layout/IconCircleList"/>
    <dgm:cxn modelId="{F007D3E5-F6F5-481F-9965-EA69C39B097C}" type="presParOf" srcId="{6F389439-E217-402B-8750-457289ECEE16}" destId="{5E554167-481C-40B8-A848-9CFE5F91E140}" srcOrd="3" destOrd="0" presId="urn:microsoft.com/office/officeart/2018/2/layout/IconCircleList"/>
    <dgm:cxn modelId="{BD2FC2D3-108A-4DB9-AAE0-C8B36EBA1176}" type="presParOf" srcId="{6F389439-E217-402B-8750-457289ECEE16}" destId="{B10119DC-AFD1-4419-9D6D-D677AD312D97}" srcOrd="4" destOrd="0" presId="urn:microsoft.com/office/officeart/2018/2/layout/IconCircleList"/>
    <dgm:cxn modelId="{268CCE44-BEA3-4BBB-B369-75AA7D0DA41A}" type="presParOf" srcId="{B10119DC-AFD1-4419-9D6D-D677AD312D97}" destId="{6BF4A81E-B188-4B69-B899-95C402338E07}" srcOrd="0" destOrd="0" presId="urn:microsoft.com/office/officeart/2018/2/layout/IconCircleList"/>
    <dgm:cxn modelId="{D40F0DE9-64F0-411D-9D92-47F4CACD155C}" type="presParOf" srcId="{B10119DC-AFD1-4419-9D6D-D677AD312D97}" destId="{C09B2FBA-F83B-4063-A430-C95AF44E7963}" srcOrd="1" destOrd="0" presId="urn:microsoft.com/office/officeart/2018/2/layout/IconCircleList"/>
    <dgm:cxn modelId="{266F0B8E-9F6F-4C2A-BB48-851D3FA1DE5C}" type="presParOf" srcId="{B10119DC-AFD1-4419-9D6D-D677AD312D97}" destId="{251EEFBD-A9A5-4117-9F2B-AFFD0252D5CE}" srcOrd="2" destOrd="0" presId="urn:microsoft.com/office/officeart/2018/2/layout/IconCircleList"/>
    <dgm:cxn modelId="{26040AAC-0ACF-4355-ADCF-F04E688C080F}" type="presParOf" srcId="{B10119DC-AFD1-4419-9D6D-D677AD312D97}" destId="{5B25058B-8619-4AA0-A853-A67192A4F3A7}" srcOrd="3" destOrd="0" presId="urn:microsoft.com/office/officeart/2018/2/layout/IconCircleList"/>
    <dgm:cxn modelId="{91F16CB3-FA73-4B1B-A3C2-0F9409D69716}" type="presParOf" srcId="{6F389439-E217-402B-8750-457289ECEE16}" destId="{FB891632-2CE5-4196-A82E-A1FBE29DE79A}" srcOrd="5" destOrd="0" presId="urn:microsoft.com/office/officeart/2018/2/layout/IconCircleList"/>
    <dgm:cxn modelId="{687312E8-702C-4D53-9F1E-EE2A58A5F06F}" type="presParOf" srcId="{6F389439-E217-402B-8750-457289ECEE16}" destId="{53BCE614-2F6C-4F2D-98ED-71BD83BC37E1}" srcOrd="6" destOrd="0" presId="urn:microsoft.com/office/officeart/2018/2/layout/IconCircleList"/>
    <dgm:cxn modelId="{F1CF744E-4BCF-47BF-9169-39B547043780}" type="presParOf" srcId="{53BCE614-2F6C-4F2D-98ED-71BD83BC37E1}" destId="{06E98C6C-AD67-4EE7-8890-950D79E8FDB3}" srcOrd="0" destOrd="0" presId="urn:microsoft.com/office/officeart/2018/2/layout/IconCircleList"/>
    <dgm:cxn modelId="{A442823E-4A43-429D-AFED-4ACE734DA098}" type="presParOf" srcId="{53BCE614-2F6C-4F2D-98ED-71BD83BC37E1}" destId="{4CDF0FB7-5BFF-45D1-B67D-FB363FCCFCFA}" srcOrd="1" destOrd="0" presId="urn:microsoft.com/office/officeart/2018/2/layout/IconCircleList"/>
    <dgm:cxn modelId="{A05A1BC3-449F-42BE-A2C5-9B6FA8D4178E}" type="presParOf" srcId="{53BCE614-2F6C-4F2D-98ED-71BD83BC37E1}" destId="{3E067E69-93C3-4018-B0FB-59DF0EB5BFF1}" srcOrd="2" destOrd="0" presId="urn:microsoft.com/office/officeart/2018/2/layout/IconCircleList"/>
    <dgm:cxn modelId="{6B3213CF-30BC-4A4D-8C67-5E7FFF0B390D}" type="presParOf" srcId="{53BCE614-2F6C-4F2D-98ED-71BD83BC37E1}" destId="{6DB00CD3-9791-4286-A2EA-04D1ECA0CF5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F15A86-2A87-4303-95BF-5B19C7323C6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AE2042-2708-4670-B09E-C809C6AAE01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b="1" dirty="0">
              <a:solidFill>
                <a:srgbClr val="FF0000"/>
              </a:solidFill>
              <a:latin typeface="Poppins" panose="00000500000000000000" pitchFamily="2" charset="0"/>
              <a:cs typeface="Poppins" panose="00000500000000000000" pitchFamily="2" charset="0"/>
            </a:rPr>
            <a:t>What We Learned</a:t>
          </a:r>
          <a:endParaRPr lang="en-US" sz="32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5B1DB38F-5F62-43E3-8E22-465330E61FD8}" type="parTrans" cxnId="{5C371293-AD1A-4CEE-A32B-CE0F863A7488}">
      <dgm:prSet/>
      <dgm:spPr/>
      <dgm:t>
        <a:bodyPr/>
        <a:lstStyle/>
        <a:p>
          <a:endParaRPr lang="en-US" sz="3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CB88EB5B-83FA-4573-B6C5-F7E5412DB042}" type="sibTrans" cxnId="{5C371293-AD1A-4CEE-A32B-CE0F863A7488}">
      <dgm:prSet/>
      <dgm:spPr/>
      <dgm:t>
        <a:bodyPr/>
        <a:lstStyle/>
        <a:p>
          <a:endParaRPr lang="en-US" sz="3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B1ACD3EB-FBFF-447E-8C71-C00221028D6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>
              <a:latin typeface="Poppins" panose="00000500000000000000" pitchFamily="2" charset="0"/>
              <a:cs typeface="Poppins" panose="00000500000000000000" pitchFamily="2" charset="0"/>
            </a:rPr>
            <a:t>How to analyze requirements and design EER diagrams.</a:t>
          </a:r>
        </a:p>
      </dgm:t>
    </dgm:pt>
    <dgm:pt modelId="{E111E848-6D1C-4BF2-89FA-0DEF269508CB}" type="parTrans" cxnId="{F4AB20D8-BA3E-4BC3-8638-C910F3D056C0}">
      <dgm:prSet/>
      <dgm:spPr/>
      <dgm:t>
        <a:bodyPr/>
        <a:lstStyle/>
        <a:p>
          <a:endParaRPr lang="en-US" sz="3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47DA5B96-7954-499E-89BD-8EC7DB72EAFF}" type="sibTrans" cxnId="{F4AB20D8-BA3E-4BC3-8638-C910F3D056C0}">
      <dgm:prSet/>
      <dgm:spPr/>
      <dgm:t>
        <a:bodyPr/>
        <a:lstStyle/>
        <a:p>
          <a:endParaRPr lang="en-US" sz="3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C6F60B5E-B0ED-4213-AA98-146C02566679}">
      <dgm:prSet custT="1"/>
      <dgm:spPr>
        <a:noFill/>
      </dgm:spPr>
      <dgm:t>
        <a:bodyPr/>
        <a:lstStyle/>
        <a:p>
          <a:pPr>
            <a:lnSpc>
              <a:spcPct val="100000"/>
            </a:lnSpc>
          </a:pPr>
          <a:r>
            <a:rPr lang="en-US" sz="3200">
              <a:latin typeface="Poppins" panose="00000500000000000000" pitchFamily="2" charset="0"/>
              <a:cs typeface="Poppins" panose="00000500000000000000" pitchFamily="2" charset="0"/>
            </a:rPr>
            <a:t>How to write SQL, build relational algebra, and optimize queries.</a:t>
          </a:r>
        </a:p>
      </dgm:t>
    </dgm:pt>
    <dgm:pt modelId="{EC84991A-FAE6-4BE4-8865-036E88C37FA9}" type="parTrans" cxnId="{A16A1428-25BF-4358-AA13-7DBA7114CA06}">
      <dgm:prSet/>
      <dgm:spPr/>
      <dgm:t>
        <a:bodyPr/>
        <a:lstStyle/>
        <a:p>
          <a:endParaRPr lang="en-US" sz="3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6BBB1B75-98C7-4B8A-92EC-989585946EA1}" type="sibTrans" cxnId="{A16A1428-25BF-4358-AA13-7DBA7114CA06}">
      <dgm:prSet/>
      <dgm:spPr/>
      <dgm:t>
        <a:bodyPr/>
        <a:lstStyle/>
        <a:p>
          <a:endParaRPr lang="en-US" sz="3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7A4A6BFB-744C-4E8E-86B3-A2AC8351896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b="1" dirty="0">
              <a:solidFill>
                <a:srgbClr val="FF0000"/>
              </a:solidFill>
              <a:latin typeface="Poppins" panose="00000500000000000000" pitchFamily="2" charset="0"/>
              <a:cs typeface="Poppins" panose="00000500000000000000" pitchFamily="2" charset="0"/>
            </a:rPr>
            <a:t>Challenges Faced</a:t>
          </a:r>
          <a:endParaRPr lang="en-US" sz="32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57A60483-0C85-4C48-9D95-C263A10E7AE0}" type="parTrans" cxnId="{38B8F060-73F2-4532-82A9-2B52762B9A41}">
      <dgm:prSet/>
      <dgm:spPr/>
      <dgm:t>
        <a:bodyPr/>
        <a:lstStyle/>
        <a:p>
          <a:endParaRPr lang="en-US" sz="3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6E13FCF7-80CE-4DF1-8F81-F52DCBA3F726}" type="sibTrans" cxnId="{38B8F060-73F2-4532-82A9-2B52762B9A41}">
      <dgm:prSet/>
      <dgm:spPr/>
      <dgm:t>
        <a:bodyPr/>
        <a:lstStyle/>
        <a:p>
          <a:endParaRPr lang="en-US" sz="3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3FD70BBD-F1FF-4275-8177-19D704AE483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dirty="0">
              <a:latin typeface="Poppins" panose="00000500000000000000" pitchFamily="2" charset="0"/>
              <a:cs typeface="Poppins" panose="00000500000000000000" pitchFamily="2" charset="0"/>
            </a:rPr>
            <a:t>Mapping specializations without losing data integrity.</a:t>
          </a:r>
        </a:p>
      </dgm:t>
    </dgm:pt>
    <dgm:pt modelId="{9442E8AE-61AD-4EB5-96F8-2B1122509B77}" type="parTrans" cxnId="{C24B0D4F-1622-4936-AA2E-387D08B5023A}">
      <dgm:prSet/>
      <dgm:spPr/>
      <dgm:t>
        <a:bodyPr/>
        <a:lstStyle/>
        <a:p>
          <a:endParaRPr lang="en-US" sz="3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42A2C9A0-9AC5-41E0-937F-016716D0AB20}" type="sibTrans" cxnId="{C24B0D4F-1622-4936-AA2E-387D08B5023A}">
      <dgm:prSet/>
      <dgm:spPr/>
      <dgm:t>
        <a:bodyPr/>
        <a:lstStyle/>
        <a:p>
          <a:endParaRPr lang="en-US" sz="3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681F8318-A856-43C5-A2F9-2CC8DB884A8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dirty="0">
              <a:latin typeface="Poppins" panose="00000500000000000000" pitchFamily="2" charset="0"/>
              <a:cs typeface="Poppins" panose="00000500000000000000" pitchFamily="2" charset="0"/>
            </a:rPr>
            <a:t>Designing correct and efficient JOIN + nested queries.</a:t>
          </a:r>
        </a:p>
      </dgm:t>
    </dgm:pt>
    <dgm:pt modelId="{F46AAB2F-B5FB-423B-8F3E-9263E328A56A}" type="parTrans" cxnId="{06F52039-3103-4563-9BCE-56CB31FA393D}">
      <dgm:prSet/>
      <dgm:spPr/>
      <dgm:t>
        <a:bodyPr/>
        <a:lstStyle/>
        <a:p>
          <a:endParaRPr lang="en-US" sz="3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02C469A0-A473-4A06-9C91-EB2D430FBF5E}" type="sibTrans" cxnId="{06F52039-3103-4563-9BCE-56CB31FA393D}">
      <dgm:prSet/>
      <dgm:spPr/>
      <dgm:t>
        <a:bodyPr/>
        <a:lstStyle/>
        <a:p>
          <a:endParaRPr lang="en-US" sz="3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73A98EF4-B407-44E2-B077-9AE0D0A7A954}" type="pres">
      <dgm:prSet presAssocID="{13F15A86-2A87-4303-95BF-5B19C7323C66}" presName="root" presStyleCnt="0">
        <dgm:presLayoutVars>
          <dgm:dir/>
          <dgm:resizeHandles val="exact"/>
        </dgm:presLayoutVars>
      </dgm:prSet>
      <dgm:spPr/>
    </dgm:pt>
    <dgm:pt modelId="{C40BC65F-E362-45B4-9AF2-5292E342FED1}" type="pres">
      <dgm:prSet presAssocID="{DCAE2042-2708-4670-B09E-C809C6AAE010}" presName="compNode" presStyleCnt="0"/>
      <dgm:spPr/>
    </dgm:pt>
    <dgm:pt modelId="{A842C349-3414-493D-826C-24D2D7C20E73}" type="pres">
      <dgm:prSet presAssocID="{DCAE2042-2708-4670-B09E-C809C6AAE010}" presName="bgRect" presStyleLbl="bgShp" presStyleIdx="0" presStyleCnt="6"/>
      <dgm:spPr>
        <a:noFill/>
      </dgm:spPr>
    </dgm:pt>
    <dgm:pt modelId="{74A3ECFB-76EE-489D-B0E8-208B3997C9D9}" type="pres">
      <dgm:prSet presAssocID="{DCAE2042-2708-4670-B09E-C809C6AAE01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story"/>
        </a:ext>
      </dgm:extLst>
    </dgm:pt>
    <dgm:pt modelId="{C9F19DBB-B87D-4E2D-A90E-EFB6FFBC62B3}" type="pres">
      <dgm:prSet presAssocID="{DCAE2042-2708-4670-B09E-C809C6AAE010}" presName="spaceRect" presStyleCnt="0"/>
      <dgm:spPr/>
    </dgm:pt>
    <dgm:pt modelId="{5FFD101A-D4E7-4B43-9134-C5C695173E5C}" type="pres">
      <dgm:prSet presAssocID="{DCAE2042-2708-4670-B09E-C809C6AAE010}" presName="parTx" presStyleLbl="revTx" presStyleIdx="0" presStyleCnt="6">
        <dgm:presLayoutVars>
          <dgm:chMax val="0"/>
          <dgm:chPref val="0"/>
        </dgm:presLayoutVars>
      </dgm:prSet>
      <dgm:spPr/>
    </dgm:pt>
    <dgm:pt modelId="{322AE8C3-E8DC-4A4B-9A5C-565EB1450B04}" type="pres">
      <dgm:prSet presAssocID="{CB88EB5B-83FA-4573-B6C5-F7E5412DB042}" presName="sibTrans" presStyleCnt="0"/>
      <dgm:spPr/>
    </dgm:pt>
    <dgm:pt modelId="{B6F42B5A-0FC1-4C49-BA10-F37072F1D2D6}" type="pres">
      <dgm:prSet presAssocID="{B1ACD3EB-FBFF-447E-8C71-C00221028D67}" presName="compNode" presStyleCnt="0"/>
      <dgm:spPr/>
    </dgm:pt>
    <dgm:pt modelId="{4BCC9BFC-BA64-4BCF-B935-C0B519E2087B}" type="pres">
      <dgm:prSet presAssocID="{B1ACD3EB-FBFF-447E-8C71-C00221028D67}" presName="bgRect" presStyleLbl="bgShp" presStyleIdx="1" presStyleCnt="6"/>
      <dgm:spPr>
        <a:noFill/>
      </dgm:spPr>
    </dgm:pt>
    <dgm:pt modelId="{6973E61A-2DD4-41B4-BEAD-892DC5EB92BD}" type="pres">
      <dgm:prSet presAssocID="{B1ACD3EB-FBFF-447E-8C71-C00221028D6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ign"/>
        </a:ext>
      </dgm:extLst>
    </dgm:pt>
    <dgm:pt modelId="{C4095E1E-CA11-45DB-AE32-800A5BF9BA85}" type="pres">
      <dgm:prSet presAssocID="{B1ACD3EB-FBFF-447E-8C71-C00221028D67}" presName="spaceRect" presStyleCnt="0"/>
      <dgm:spPr/>
    </dgm:pt>
    <dgm:pt modelId="{33CD8986-CF03-43A5-95C9-542846DC254D}" type="pres">
      <dgm:prSet presAssocID="{B1ACD3EB-FBFF-447E-8C71-C00221028D67}" presName="parTx" presStyleLbl="revTx" presStyleIdx="1" presStyleCnt="6">
        <dgm:presLayoutVars>
          <dgm:chMax val="0"/>
          <dgm:chPref val="0"/>
        </dgm:presLayoutVars>
      </dgm:prSet>
      <dgm:spPr/>
    </dgm:pt>
    <dgm:pt modelId="{507112C7-BC7E-470F-8E83-C1ABF558181F}" type="pres">
      <dgm:prSet presAssocID="{47DA5B96-7954-499E-89BD-8EC7DB72EAFF}" presName="sibTrans" presStyleCnt="0"/>
      <dgm:spPr/>
    </dgm:pt>
    <dgm:pt modelId="{D50A1B1B-ADA7-442C-BE01-7866A35B980C}" type="pres">
      <dgm:prSet presAssocID="{C6F60B5E-B0ED-4213-AA98-146C02566679}" presName="compNode" presStyleCnt="0"/>
      <dgm:spPr/>
    </dgm:pt>
    <dgm:pt modelId="{F56730AE-49F8-49F1-BD67-B75FC752326B}" type="pres">
      <dgm:prSet presAssocID="{C6F60B5E-B0ED-4213-AA98-146C02566679}" presName="bgRect" presStyleLbl="bgShp" presStyleIdx="2" presStyleCnt="6"/>
      <dgm:spPr>
        <a:noFill/>
      </dgm:spPr>
    </dgm:pt>
    <dgm:pt modelId="{152FBBCA-00EE-49F5-B525-DF0A3EE4EFA8}" type="pres">
      <dgm:prSet presAssocID="{C6F60B5E-B0ED-4213-AA98-146C0256667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E67C5F5-1417-4DEE-A2B5-486BE7910564}" type="pres">
      <dgm:prSet presAssocID="{C6F60B5E-B0ED-4213-AA98-146C02566679}" presName="spaceRect" presStyleCnt="0"/>
      <dgm:spPr/>
    </dgm:pt>
    <dgm:pt modelId="{EF83FBE5-C15C-4955-A3E7-492CA4F00D0D}" type="pres">
      <dgm:prSet presAssocID="{C6F60B5E-B0ED-4213-AA98-146C02566679}" presName="parTx" presStyleLbl="revTx" presStyleIdx="2" presStyleCnt="6">
        <dgm:presLayoutVars>
          <dgm:chMax val="0"/>
          <dgm:chPref val="0"/>
        </dgm:presLayoutVars>
      </dgm:prSet>
      <dgm:spPr/>
    </dgm:pt>
    <dgm:pt modelId="{0575108C-2FE2-420A-90A3-CE0181595201}" type="pres">
      <dgm:prSet presAssocID="{6BBB1B75-98C7-4B8A-92EC-989585946EA1}" presName="sibTrans" presStyleCnt="0"/>
      <dgm:spPr/>
    </dgm:pt>
    <dgm:pt modelId="{59A9B56F-3FCD-4133-81E2-D27C546D923B}" type="pres">
      <dgm:prSet presAssocID="{7A4A6BFB-744C-4E8E-86B3-A2AC83518963}" presName="compNode" presStyleCnt="0"/>
      <dgm:spPr/>
    </dgm:pt>
    <dgm:pt modelId="{AE52E032-2D74-466A-B78D-15D88120B828}" type="pres">
      <dgm:prSet presAssocID="{7A4A6BFB-744C-4E8E-86B3-A2AC83518963}" presName="bgRect" presStyleLbl="bgShp" presStyleIdx="3" presStyleCnt="6"/>
      <dgm:spPr>
        <a:noFill/>
      </dgm:spPr>
    </dgm:pt>
    <dgm:pt modelId="{BE65DD75-F0E2-4C3D-B4DC-00644E6D2DEB}" type="pres">
      <dgm:prSet presAssocID="{7A4A6BFB-744C-4E8E-86B3-A2AC8351896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nboarding"/>
        </a:ext>
      </dgm:extLst>
    </dgm:pt>
    <dgm:pt modelId="{7DDB77ED-6584-4237-9C8D-9DF101E16BC0}" type="pres">
      <dgm:prSet presAssocID="{7A4A6BFB-744C-4E8E-86B3-A2AC83518963}" presName="spaceRect" presStyleCnt="0"/>
      <dgm:spPr/>
    </dgm:pt>
    <dgm:pt modelId="{CD544606-0525-4060-82D2-DE42E0CD9FC5}" type="pres">
      <dgm:prSet presAssocID="{7A4A6BFB-744C-4E8E-86B3-A2AC83518963}" presName="parTx" presStyleLbl="revTx" presStyleIdx="3" presStyleCnt="6">
        <dgm:presLayoutVars>
          <dgm:chMax val="0"/>
          <dgm:chPref val="0"/>
        </dgm:presLayoutVars>
      </dgm:prSet>
      <dgm:spPr/>
    </dgm:pt>
    <dgm:pt modelId="{11FC47CB-C8BB-4422-8307-D4E6AEFD1A0D}" type="pres">
      <dgm:prSet presAssocID="{6E13FCF7-80CE-4DF1-8F81-F52DCBA3F726}" presName="sibTrans" presStyleCnt="0"/>
      <dgm:spPr/>
    </dgm:pt>
    <dgm:pt modelId="{0C959534-965E-4974-B4C5-702850E6B526}" type="pres">
      <dgm:prSet presAssocID="{3FD70BBD-F1FF-4275-8177-19D704AE4836}" presName="compNode" presStyleCnt="0"/>
      <dgm:spPr/>
    </dgm:pt>
    <dgm:pt modelId="{CE991D01-EF77-4779-AA82-03D40FBAC22F}" type="pres">
      <dgm:prSet presAssocID="{3FD70BBD-F1FF-4275-8177-19D704AE4836}" presName="bgRect" presStyleLbl="bgShp" presStyleIdx="4" presStyleCnt="6"/>
      <dgm:spPr>
        <a:noFill/>
      </dgm:spPr>
    </dgm:pt>
    <dgm:pt modelId="{A86E8413-436B-465F-B1B8-D0F7364C5DA5}" type="pres">
      <dgm:prSet presAssocID="{3FD70BBD-F1FF-4275-8177-19D704AE483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ngerprint"/>
        </a:ext>
      </dgm:extLst>
    </dgm:pt>
    <dgm:pt modelId="{5D113A84-4667-40CD-9B02-A62E5ACD172B}" type="pres">
      <dgm:prSet presAssocID="{3FD70BBD-F1FF-4275-8177-19D704AE4836}" presName="spaceRect" presStyleCnt="0"/>
      <dgm:spPr/>
    </dgm:pt>
    <dgm:pt modelId="{6C0EEE9F-521E-48AF-B98C-9F928AD4F5AB}" type="pres">
      <dgm:prSet presAssocID="{3FD70BBD-F1FF-4275-8177-19D704AE4836}" presName="parTx" presStyleLbl="revTx" presStyleIdx="4" presStyleCnt="6">
        <dgm:presLayoutVars>
          <dgm:chMax val="0"/>
          <dgm:chPref val="0"/>
        </dgm:presLayoutVars>
      </dgm:prSet>
      <dgm:spPr/>
    </dgm:pt>
    <dgm:pt modelId="{E6046CCC-F234-4EEC-B605-9104A7B5BF53}" type="pres">
      <dgm:prSet presAssocID="{42A2C9A0-9AC5-41E0-937F-016716D0AB20}" presName="sibTrans" presStyleCnt="0"/>
      <dgm:spPr/>
    </dgm:pt>
    <dgm:pt modelId="{94A8149C-9C86-4FD9-A079-C509D7B0BDCA}" type="pres">
      <dgm:prSet presAssocID="{681F8318-A856-43C5-A2F9-2CC8DB884A85}" presName="compNode" presStyleCnt="0"/>
      <dgm:spPr/>
    </dgm:pt>
    <dgm:pt modelId="{0AC835FA-F2A7-4B2A-A5A2-BF5743CBDDCE}" type="pres">
      <dgm:prSet presAssocID="{681F8318-A856-43C5-A2F9-2CC8DB884A85}" presName="bgRect" presStyleLbl="bgShp" presStyleIdx="5" presStyleCnt="6"/>
      <dgm:spPr>
        <a:noFill/>
      </dgm:spPr>
    </dgm:pt>
    <dgm:pt modelId="{0083B5D8-45BA-4890-86C3-C4EE92CA3338}" type="pres">
      <dgm:prSet presAssocID="{681F8318-A856-43C5-A2F9-2CC8DB884A8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ight Double Quote"/>
        </a:ext>
      </dgm:extLst>
    </dgm:pt>
    <dgm:pt modelId="{7C357934-7A41-43AA-9FA9-9621ED415BB7}" type="pres">
      <dgm:prSet presAssocID="{681F8318-A856-43C5-A2F9-2CC8DB884A85}" presName="spaceRect" presStyleCnt="0"/>
      <dgm:spPr/>
    </dgm:pt>
    <dgm:pt modelId="{56B28C48-99E2-40DA-AAE8-4EA564CB98A2}" type="pres">
      <dgm:prSet presAssocID="{681F8318-A856-43C5-A2F9-2CC8DB884A85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14D61A03-F010-4EC3-BF45-323FC716287A}" type="presOf" srcId="{7A4A6BFB-744C-4E8E-86B3-A2AC83518963}" destId="{CD544606-0525-4060-82D2-DE42E0CD9FC5}" srcOrd="0" destOrd="0" presId="urn:microsoft.com/office/officeart/2018/2/layout/IconVerticalSolidList"/>
    <dgm:cxn modelId="{92295708-9A1B-49D7-BA86-60BACB506BC7}" type="presOf" srcId="{B1ACD3EB-FBFF-447E-8C71-C00221028D67}" destId="{33CD8986-CF03-43A5-95C9-542846DC254D}" srcOrd="0" destOrd="0" presId="urn:microsoft.com/office/officeart/2018/2/layout/IconVerticalSolidList"/>
    <dgm:cxn modelId="{A16A1428-25BF-4358-AA13-7DBA7114CA06}" srcId="{13F15A86-2A87-4303-95BF-5B19C7323C66}" destId="{C6F60B5E-B0ED-4213-AA98-146C02566679}" srcOrd="2" destOrd="0" parTransId="{EC84991A-FAE6-4BE4-8865-036E88C37FA9}" sibTransId="{6BBB1B75-98C7-4B8A-92EC-989585946EA1}"/>
    <dgm:cxn modelId="{06F52039-3103-4563-9BCE-56CB31FA393D}" srcId="{13F15A86-2A87-4303-95BF-5B19C7323C66}" destId="{681F8318-A856-43C5-A2F9-2CC8DB884A85}" srcOrd="5" destOrd="0" parTransId="{F46AAB2F-B5FB-423B-8F3E-9263E328A56A}" sibTransId="{02C469A0-A473-4A06-9C91-EB2D430FBF5E}"/>
    <dgm:cxn modelId="{38B8F060-73F2-4532-82A9-2B52762B9A41}" srcId="{13F15A86-2A87-4303-95BF-5B19C7323C66}" destId="{7A4A6BFB-744C-4E8E-86B3-A2AC83518963}" srcOrd="3" destOrd="0" parTransId="{57A60483-0C85-4C48-9D95-C263A10E7AE0}" sibTransId="{6E13FCF7-80CE-4DF1-8F81-F52DCBA3F726}"/>
    <dgm:cxn modelId="{7F29836C-DBDD-40C5-883A-FCB00E37EFE8}" type="presOf" srcId="{13F15A86-2A87-4303-95BF-5B19C7323C66}" destId="{73A98EF4-B407-44E2-B077-9AE0D0A7A954}" srcOrd="0" destOrd="0" presId="urn:microsoft.com/office/officeart/2018/2/layout/IconVerticalSolidList"/>
    <dgm:cxn modelId="{C24B0D4F-1622-4936-AA2E-387D08B5023A}" srcId="{13F15A86-2A87-4303-95BF-5B19C7323C66}" destId="{3FD70BBD-F1FF-4275-8177-19D704AE4836}" srcOrd="4" destOrd="0" parTransId="{9442E8AE-61AD-4EB5-96F8-2B1122509B77}" sibTransId="{42A2C9A0-9AC5-41E0-937F-016716D0AB20}"/>
    <dgm:cxn modelId="{303FA07D-A86A-408E-8D5D-7F6CE89D93AD}" type="presOf" srcId="{C6F60B5E-B0ED-4213-AA98-146C02566679}" destId="{EF83FBE5-C15C-4955-A3E7-492CA4F00D0D}" srcOrd="0" destOrd="0" presId="urn:microsoft.com/office/officeart/2018/2/layout/IconVerticalSolidList"/>
    <dgm:cxn modelId="{5C371293-AD1A-4CEE-A32B-CE0F863A7488}" srcId="{13F15A86-2A87-4303-95BF-5B19C7323C66}" destId="{DCAE2042-2708-4670-B09E-C809C6AAE010}" srcOrd="0" destOrd="0" parTransId="{5B1DB38F-5F62-43E3-8E22-465330E61FD8}" sibTransId="{CB88EB5B-83FA-4573-B6C5-F7E5412DB042}"/>
    <dgm:cxn modelId="{A60CFC9F-A4EC-456F-AC24-2E7044482F71}" type="presOf" srcId="{681F8318-A856-43C5-A2F9-2CC8DB884A85}" destId="{56B28C48-99E2-40DA-AAE8-4EA564CB98A2}" srcOrd="0" destOrd="0" presId="urn:microsoft.com/office/officeart/2018/2/layout/IconVerticalSolidList"/>
    <dgm:cxn modelId="{753764CD-0CB4-4210-B728-B70B5E1C82FF}" type="presOf" srcId="{DCAE2042-2708-4670-B09E-C809C6AAE010}" destId="{5FFD101A-D4E7-4B43-9134-C5C695173E5C}" srcOrd="0" destOrd="0" presId="urn:microsoft.com/office/officeart/2018/2/layout/IconVerticalSolidList"/>
    <dgm:cxn modelId="{F4AB20D8-BA3E-4BC3-8638-C910F3D056C0}" srcId="{13F15A86-2A87-4303-95BF-5B19C7323C66}" destId="{B1ACD3EB-FBFF-447E-8C71-C00221028D67}" srcOrd="1" destOrd="0" parTransId="{E111E848-6D1C-4BF2-89FA-0DEF269508CB}" sibTransId="{47DA5B96-7954-499E-89BD-8EC7DB72EAFF}"/>
    <dgm:cxn modelId="{55B183F8-8BA9-4798-B363-52BB421D815B}" type="presOf" srcId="{3FD70BBD-F1FF-4275-8177-19D704AE4836}" destId="{6C0EEE9F-521E-48AF-B98C-9F928AD4F5AB}" srcOrd="0" destOrd="0" presId="urn:microsoft.com/office/officeart/2018/2/layout/IconVerticalSolidList"/>
    <dgm:cxn modelId="{48EE1E72-B2A3-4031-AF37-067BF3E319E6}" type="presParOf" srcId="{73A98EF4-B407-44E2-B077-9AE0D0A7A954}" destId="{C40BC65F-E362-45B4-9AF2-5292E342FED1}" srcOrd="0" destOrd="0" presId="urn:microsoft.com/office/officeart/2018/2/layout/IconVerticalSolidList"/>
    <dgm:cxn modelId="{B8F07528-B4A8-4F28-84B7-5F3D81705815}" type="presParOf" srcId="{C40BC65F-E362-45B4-9AF2-5292E342FED1}" destId="{A842C349-3414-493D-826C-24D2D7C20E73}" srcOrd="0" destOrd="0" presId="urn:microsoft.com/office/officeart/2018/2/layout/IconVerticalSolidList"/>
    <dgm:cxn modelId="{94B621E5-4A6E-46DE-AAD5-567D20811230}" type="presParOf" srcId="{C40BC65F-E362-45B4-9AF2-5292E342FED1}" destId="{74A3ECFB-76EE-489D-B0E8-208B3997C9D9}" srcOrd="1" destOrd="0" presId="urn:microsoft.com/office/officeart/2018/2/layout/IconVerticalSolidList"/>
    <dgm:cxn modelId="{5D16D70B-C2B7-46BB-86C6-264D2CCB1D1A}" type="presParOf" srcId="{C40BC65F-E362-45B4-9AF2-5292E342FED1}" destId="{C9F19DBB-B87D-4E2D-A90E-EFB6FFBC62B3}" srcOrd="2" destOrd="0" presId="urn:microsoft.com/office/officeart/2018/2/layout/IconVerticalSolidList"/>
    <dgm:cxn modelId="{C9EA8CAB-8EEF-474C-B1AF-B02E583611DC}" type="presParOf" srcId="{C40BC65F-E362-45B4-9AF2-5292E342FED1}" destId="{5FFD101A-D4E7-4B43-9134-C5C695173E5C}" srcOrd="3" destOrd="0" presId="urn:microsoft.com/office/officeart/2018/2/layout/IconVerticalSolidList"/>
    <dgm:cxn modelId="{11E9CF89-FFDC-4C3F-B0F3-BC9B1771F9F1}" type="presParOf" srcId="{73A98EF4-B407-44E2-B077-9AE0D0A7A954}" destId="{322AE8C3-E8DC-4A4B-9A5C-565EB1450B04}" srcOrd="1" destOrd="0" presId="urn:microsoft.com/office/officeart/2018/2/layout/IconVerticalSolidList"/>
    <dgm:cxn modelId="{F5CCC7DF-EF05-4177-B9D0-D646C0A52D4E}" type="presParOf" srcId="{73A98EF4-B407-44E2-B077-9AE0D0A7A954}" destId="{B6F42B5A-0FC1-4C49-BA10-F37072F1D2D6}" srcOrd="2" destOrd="0" presId="urn:microsoft.com/office/officeart/2018/2/layout/IconVerticalSolidList"/>
    <dgm:cxn modelId="{8942771E-9C27-4DDB-BCD5-E4F16D089655}" type="presParOf" srcId="{B6F42B5A-0FC1-4C49-BA10-F37072F1D2D6}" destId="{4BCC9BFC-BA64-4BCF-B935-C0B519E2087B}" srcOrd="0" destOrd="0" presId="urn:microsoft.com/office/officeart/2018/2/layout/IconVerticalSolidList"/>
    <dgm:cxn modelId="{ED5C88F8-4B39-4F9E-B713-48C436AA05EE}" type="presParOf" srcId="{B6F42B5A-0FC1-4C49-BA10-F37072F1D2D6}" destId="{6973E61A-2DD4-41B4-BEAD-892DC5EB92BD}" srcOrd="1" destOrd="0" presId="urn:microsoft.com/office/officeart/2018/2/layout/IconVerticalSolidList"/>
    <dgm:cxn modelId="{26007407-EC2B-4F42-8040-E886F8C4AF97}" type="presParOf" srcId="{B6F42B5A-0FC1-4C49-BA10-F37072F1D2D6}" destId="{C4095E1E-CA11-45DB-AE32-800A5BF9BA85}" srcOrd="2" destOrd="0" presId="urn:microsoft.com/office/officeart/2018/2/layout/IconVerticalSolidList"/>
    <dgm:cxn modelId="{6D70D263-85BE-4C09-B386-B4746FA9B7B5}" type="presParOf" srcId="{B6F42B5A-0FC1-4C49-BA10-F37072F1D2D6}" destId="{33CD8986-CF03-43A5-95C9-542846DC254D}" srcOrd="3" destOrd="0" presId="urn:microsoft.com/office/officeart/2018/2/layout/IconVerticalSolidList"/>
    <dgm:cxn modelId="{E4F446A0-31B0-45EA-B903-0E2DCACCFED1}" type="presParOf" srcId="{73A98EF4-B407-44E2-B077-9AE0D0A7A954}" destId="{507112C7-BC7E-470F-8E83-C1ABF558181F}" srcOrd="3" destOrd="0" presId="urn:microsoft.com/office/officeart/2018/2/layout/IconVerticalSolidList"/>
    <dgm:cxn modelId="{C5549311-9142-4A99-AD2B-1773B98A214A}" type="presParOf" srcId="{73A98EF4-B407-44E2-B077-9AE0D0A7A954}" destId="{D50A1B1B-ADA7-442C-BE01-7866A35B980C}" srcOrd="4" destOrd="0" presId="urn:microsoft.com/office/officeart/2018/2/layout/IconVerticalSolidList"/>
    <dgm:cxn modelId="{E5ECA6A2-8893-4CDA-ABC4-CFBA50BA0A0C}" type="presParOf" srcId="{D50A1B1B-ADA7-442C-BE01-7866A35B980C}" destId="{F56730AE-49F8-49F1-BD67-B75FC752326B}" srcOrd="0" destOrd="0" presId="urn:microsoft.com/office/officeart/2018/2/layout/IconVerticalSolidList"/>
    <dgm:cxn modelId="{25F1B4F4-C231-4F0F-8606-D4B23648D03C}" type="presParOf" srcId="{D50A1B1B-ADA7-442C-BE01-7866A35B980C}" destId="{152FBBCA-00EE-49F5-B525-DF0A3EE4EFA8}" srcOrd="1" destOrd="0" presId="urn:microsoft.com/office/officeart/2018/2/layout/IconVerticalSolidList"/>
    <dgm:cxn modelId="{BFD62FA5-4A1D-4AB0-82EF-2ACF3F030CA9}" type="presParOf" srcId="{D50A1B1B-ADA7-442C-BE01-7866A35B980C}" destId="{6E67C5F5-1417-4DEE-A2B5-486BE7910564}" srcOrd="2" destOrd="0" presId="urn:microsoft.com/office/officeart/2018/2/layout/IconVerticalSolidList"/>
    <dgm:cxn modelId="{1B65236D-B687-4B58-84F3-7A8F11DF7E49}" type="presParOf" srcId="{D50A1B1B-ADA7-442C-BE01-7866A35B980C}" destId="{EF83FBE5-C15C-4955-A3E7-492CA4F00D0D}" srcOrd="3" destOrd="0" presId="urn:microsoft.com/office/officeart/2018/2/layout/IconVerticalSolidList"/>
    <dgm:cxn modelId="{527921DD-DFCF-4915-AC52-AAA35949F65E}" type="presParOf" srcId="{73A98EF4-B407-44E2-B077-9AE0D0A7A954}" destId="{0575108C-2FE2-420A-90A3-CE0181595201}" srcOrd="5" destOrd="0" presId="urn:microsoft.com/office/officeart/2018/2/layout/IconVerticalSolidList"/>
    <dgm:cxn modelId="{A118D9B2-F9B2-4A3C-8C10-997596DA6AA9}" type="presParOf" srcId="{73A98EF4-B407-44E2-B077-9AE0D0A7A954}" destId="{59A9B56F-3FCD-4133-81E2-D27C546D923B}" srcOrd="6" destOrd="0" presId="urn:microsoft.com/office/officeart/2018/2/layout/IconVerticalSolidList"/>
    <dgm:cxn modelId="{B4949469-A119-431A-931B-3E21CCB20419}" type="presParOf" srcId="{59A9B56F-3FCD-4133-81E2-D27C546D923B}" destId="{AE52E032-2D74-466A-B78D-15D88120B828}" srcOrd="0" destOrd="0" presId="urn:microsoft.com/office/officeart/2018/2/layout/IconVerticalSolidList"/>
    <dgm:cxn modelId="{A1EE4496-34C8-4928-805C-CA0A320699E0}" type="presParOf" srcId="{59A9B56F-3FCD-4133-81E2-D27C546D923B}" destId="{BE65DD75-F0E2-4C3D-B4DC-00644E6D2DEB}" srcOrd="1" destOrd="0" presId="urn:microsoft.com/office/officeart/2018/2/layout/IconVerticalSolidList"/>
    <dgm:cxn modelId="{82B51FFE-B98B-4839-9237-3F0647A5D719}" type="presParOf" srcId="{59A9B56F-3FCD-4133-81E2-D27C546D923B}" destId="{7DDB77ED-6584-4237-9C8D-9DF101E16BC0}" srcOrd="2" destOrd="0" presId="urn:microsoft.com/office/officeart/2018/2/layout/IconVerticalSolidList"/>
    <dgm:cxn modelId="{CE998743-FEAD-4961-9789-B1539AD4FA9D}" type="presParOf" srcId="{59A9B56F-3FCD-4133-81E2-D27C546D923B}" destId="{CD544606-0525-4060-82D2-DE42E0CD9FC5}" srcOrd="3" destOrd="0" presId="urn:microsoft.com/office/officeart/2018/2/layout/IconVerticalSolidList"/>
    <dgm:cxn modelId="{2F24B6E3-A831-4211-B865-E6AB0D828520}" type="presParOf" srcId="{73A98EF4-B407-44E2-B077-9AE0D0A7A954}" destId="{11FC47CB-C8BB-4422-8307-D4E6AEFD1A0D}" srcOrd="7" destOrd="0" presId="urn:microsoft.com/office/officeart/2018/2/layout/IconVerticalSolidList"/>
    <dgm:cxn modelId="{3BCD7548-DB57-4152-B807-AC34527113CF}" type="presParOf" srcId="{73A98EF4-B407-44E2-B077-9AE0D0A7A954}" destId="{0C959534-965E-4974-B4C5-702850E6B526}" srcOrd="8" destOrd="0" presId="urn:microsoft.com/office/officeart/2018/2/layout/IconVerticalSolidList"/>
    <dgm:cxn modelId="{D0914F61-3FCB-4CAB-A412-E0751D14046E}" type="presParOf" srcId="{0C959534-965E-4974-B4C5-702850E6B526}" destId="{CE991D01-EF77-4779-AA82-03D40FBAC22F}" srcOrd="0" destOrd="0" presId="urn:microsoft.com/office/officeart/2018/2/layout/IconVerticalSolidList"/>
    <dgm:cxn modelId="{981ABABA-5491-477C-A539-759C7B8FCEAD}" type="presParOf" srcId="{0C959534-965E-4974-B4C5-702850E6B526}" destId="{A86E8413-436B-465F-B1B8-D0F7364C5DA5}" srcOrd="1" destOrd="0" presId="urn:microsoft.com/office/officeart/2018/2/layout/IconVerticalSolidList"/>
    <dgm:cxn modelId="{086CA21A-530F-421F-9A56-A6A479D9606C}" type="presParOf" srcId="{0C959534-965E-4974-B4C5-702850E6B526}" destId="{5D113A84-4667-40CD-9B02-A62E5ACD172B}" srcOrd="2" destOrd="0" presId="urn:microsoft.com/office/officeart/2018/2/layout/IconVerticalSolidList"/>
    <dgm:cxn modelId="{000308E0-2BB0-4396-8DD9-75ECAAF2C206}" type="presParOf" srcId="{0C959534-965E-4974-B4C5-702850E6B526}" destId="{6C0EEE9F-521E-48AF-B98C-9F928AD4F5AB}" srcOrd="3" destOrd="0" presId="urn:microsoft.com/office/officeart/2018/2/layout/IconVerticalSolidList"/>
    <dgm:cxn modelId="{5D22CA8B-16BE-47FF-922B-B18BC420ED8A}" type="presParOf" srcId="{73A98EF4-B407-44E2-B077-9AE0D0A7A954}" destId="{E6046CCC-F234-4EEC-B605-9104A7B5BF53}" srcOrd="9" destOrd="0" presId="urn:microsoft.com/office/officeart/2018/2/layout/IconVerticalSolidList"/>
    <dgm:cxn modelId="{6875CEE9-CBFB-4195-9466-745664570943}" type="presParOf" srcId="{73A98EF4-B407-44E2-B077-9AE0D0A7A954}" destId="{94A8149C-9C86-4FD9-A079-C509D7B0BDCA}" srcOrd="10" destOrd="0" presId="urn:microsoft.com/office/officeart/2018/2/layout/IconVerticalSolidList"/>
    <dgm:cxn modelId="{45470318-DEBC-4332-AEA4-3D3EDBEE3B88}" type="presParOf" srcId="{94A8149C-9C86-4FD9-A079-C509D7B0BDCA}" destId="{0AC835FA-F2A7-4B2A-A5A2-BF5743CBDDCE}" srcOrd="0" destOrd="0" presId="urn:microsoft.com/office/officeart/2018/2/layout/IconVerticalSolidList"/>
    <dgm:cxn modelId="{8372F205-F294-4A90-B5F7-B5678143B729}" type="presParOf" srcId="{94A8149C-9C86-4FD9-A079-C509D7B0BDCA}" destId="{0083B5D8-45BA-4890-86C3-C4EE92CA3338}" srcOrd="1" destOrd="0" presId="urn:microsoft.com/office/officeart/2018/2/layout/IconVerticalSolidList"/>
    <dgm:cxn modelId="{0CE62702-69FB-4A25-A345-CFCB3387078A}" type="presParOf" srcId="{94A8149C-9C86-4FD9-A079-C509D7B0BDCA}" destId="{7C357934-7A41-43AA-9FA9-9621ED415BB7}" srcOrd="2" destOrd="0" presId="urn:microsoft.com/office/officeart/2018/2/layout/IconVerticalSolidList"/>
    <dgm:cxn modelId="{3A06C84A-9E45-49E4-98EB-A534DED0F5A7}" type="presParOf" srcId="{94A8149C-9C86-4FD9-A079-C509D7B0BDCA}" destId="{56B28C48-99E2-40DA-AAE8-4EA564CB98A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37DEE-23F5-41CC-A643-BFC7025B94B9}">
      <dsp:nvSpPr>
        <dsp:cNvPr id="0" name=""/>
        <dsp:cNvSpPr/>
      </dsp:nvSpPr>
      <dsp:spPr>
        <a:xfrm>
          <a:off x="400984" y="218131"/>
          <a:ext cx="2234232" cy="223423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A0FFC-B93E-4BE0-BCC6-6ED6B29FACB7}">
      <dsp:nvSpPr>
        <dsp:cNvPr id="0" name=""/>
        <dsp:cNvSpPr/>
      </dsp:nvSpPr>
      <dsp:spPr>
        <a:xfrm>
          <a:off x="870173" y="687320"/>
          <a:ext cx="1295854" cy="12958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5FCB9-7C1F-4421-8484-E6BF4E9A3135}">
      <dsp:nvSpPr>
        <dsp:cNvPr id="0" name=""/>
        <dsp:cNvSpPr/>
      </dsp:nvSpPr>
      <dsp:spPr>
        <a:xfrm>
          <a:off x="3113980" y="218131"/>
          <a:ext cx="5266403" cy="2234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/>
            <a:t>Manages data on Omani tourist attractions, bookings, hotels, and guides</a:t>
          </a:r>
          <a:endParaRPr lang="en-US" sz="2400" kern="1200"/>
        </a:p>
      </dsp:txBody>
      <dsp:txXfrm>
        <a:off x="3113980" y="218131"/>
        <a:ext cx="5266403" cy="2234232"/>
      </dsp:txXfrm>
    </dsp:sp>
    <dsp:sp modelId="{D510AC33-24EE-4554-A1FF-CE88332E1527}">
      <dsp:nvSpPr>
        <dsp:cNvPr id="0" name=""/>
        <dsp:cNvSpPr/>
      </dsp:nvSpPr>
      <dsp:spPr>
        <a:xfrm>
          <a:off x="9298015" y="218131"/>
          <a:ext cx="2234232" cy="223423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1FF149-DF40-4807-8238-3D900D983844}">
      <dsp:nvSpPr>
        <dsp:cNvPr id="0" name=""/>
        <dsp:cNvSpPr/>
      </dsp:nvSpPr>
      <dsp:spPr>
        <a:xfrm>
          <a:off x="9767204" y="687320"/>
          <a:ext cx="1295854" cy="12958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E6F13-5B76-4AD5-8775-BF3D87190428}">
      <dsp:nvSpPr>
        <dsp:cNvPr id="0" name=""/>
        <dsp:cNvSpPr/>
      </dsp:nvSpPr>
      <dsp:spPr>
        <a:xfrm>
          <a:off x="12011011" y="218131"/>
          <a:ext cx="5266403" cy="2234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/>
            <a:t>Serves tourists, tour operators, businesses, and government bodies</a:t>
          </a:r>
          <a:endParaRPr lang="en-US" sz="2400" kern="1200"/>
        </a:p>
      </dsp:txBody>
      <dsp:txXfrm>
        <a:off x="12011011" y="218131"/>
        <a:ext cx="5266403" cy="2234232"/>
      </dsp:txXfrm>
    </dsp:sp>
    <dsp:sp modelId="{6BF4A81E-B188-4B69-B899-95C402338E07}">
      <dsp:nvSpPr>
        <dsp:cNvPr id="0" name=""/>
        <dsp:cNvSpPr/>
      </dsp:nvSpPr>
      <dsp:spPr>
        <a:xfrm>
          <a:off x="400984" y="3456946"/>
          <a:ext cx="2234232" cy="223423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9B2FBA-F83B-4063-A430-C95AF44E7963}">
      <dsp:nvSpPr>
        <dsp:cNvPr id="0" name=""/>
        <dsp:cNvSpPr/>
      </dsp:nvSpPr>
      <dsp:spPr>
        <a:xfrm>
          <a:off x="870173" y="3926135"/>
          <a:ext cx="1295854" cy="12958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25058B-8619-4AA0-A853-A67192A4F3A7}">
      <dsp:nvSpPr>
        <dsp:cNvPr id="0" name=""/>
        <dsp:cNvSpPr/>
      </dsp:nvSpPr>
      <dsp:spPr>
        <a:xfrm>
          <a:off x="3113980" y="3456946"/>
          <a:ext cx="5266403" cy="2234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/>
            <a:t>Supports eco-tourism and real-time updates</a:t>
          </a:r>
          <a:endParaRPr lang="en-US" sz="2400" kern="1200"/>
        </a:p>
      </dsp:txBody>
      <dsp:txXfrm>
        <a:off x="3113980" y="3456946"/>
        <a:ext cx="5266403" cy="2234232"/>
      </dsp:txXfrm>
    </dsp:sp>
    <dsp:sp modelId="{06E98C6C-AD67-4EE7-8890-950D79E8FDB3}">
      <dsp:nvSpPr>
        <dsp:cNvPr id="0" name=""/>
        <dsp:cNvSpPr/>
      </dsp:nvSpPr>
      <dsp:spPr>
        <a:xfrm>
          <a:off x="9298015" y="3456946"/>
          <a:ext cx="2234232" cy="223423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DF0FB7-5BFF-45D1-B67D-FB363FCCFCFA}">
      <dsp:nvSpPr>
        <dsp:cNvPr id="0" name=""/>
        <dsp:cNvSpPr/>
      </dsp:nvSpPr>
      <dsp:spPr>
        <a:xfrm>
          <a:off x="9767204" y="3926135"/>
          <a:ext cx="1295854" cy="12958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B00CD3-9791-4286-A2EA-04D1ECA0CF52}">
      <dsp:nvSpPr>
        <dsp:cNvPr id="0" name=""/>
        <dsp:cNvSpPr/>
      </dsp:nvSpPr>
      <dsp:spPr>
        <a:xfrm>
          <a:off x="12011011" y="3456946"/>
          <a:ext cx="5266403" cy="2234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/>
            <a:t>Offers personalized experiences to improve tourism planning </a:t>
          </a:r>
          <a:endParaRPr lang="en-US" sz="2400" kern="1200"/>
        </a:p>
      </dsp:txBody>
      <dsp:txXfrm>
        <a:off x="12011011" y="3456946"/>
        <a:ext cx="5266403" cy="22342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2C349-3414-493D-826C-24D2D7C20E73}">
      <dsp:nvSpPr>
        <dsp:cNvPr id="0" name=""/>
        <dsp:cNvSpPr/>
      </dsp:nvSpPr>
      <dsp:spPr>
        <a:xfrm>
          <a:off x="0" y="3809"/>
          <a:ext cx="15522583" cy="530447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A3ECFB-76EE-489D-B0E8-208B3997C9D9}">
      <dsp:nvSpPr>
        <dsp:cNvPr id="0" name=""/>
        <dsp:cNvSpPr/>
      </dsp:nvSpPr>
      <dsp:spPr>
        <a:xfrm>
          <a:off x="160460" y="123160"/>
          <a:ext cx="292031" cy="2917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D101A-D4E7-4B43-9134-C5C695173E5C}">
      <dsp:nvSpPr>
        <dsp:cNvPr id="0" name=""/>
        <dsp:cNvSpPr/>
      </dsp:nvSpPr>
      <dsp:spPr>
        <a:xfrm>
          <a:off x="612951" y="3809"/>
          <a:ext cx="14845435" cy="646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19" tIns="68419" rIns="68419" bIns="68419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rgbClr val="FF0000"/>
              </a:solidFill>
              <a:latin typeface="Poppins" panose="00000500000000000000" pitchFamily="2" charset="0"/>
              <a:cs typeface="Poppins" panose="00000500000000000000" pitchFamily="2" charset="0"/>
            </a:rPr>
            <a:t>What We Learned</a:t>
          </a:r>
          <a:endParaRPr lang="en-US" sz="32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612951" y="3809"/>
        <a:ext cx="14845435" cy="646482"/>
      </dsp:txXfrm>
    </dsp:sp>
    <dsp:sp modelId="{4BCC9BFC-BA64-4BCF-B935-C0B519E2087B}">
      <dsp:nvSpPr>
        <dsp:cNvPr id="0" name=""/>
        <dsp:cNvSpPr/>
      </dsp:nvSpPr>
      <dsp:spPr>
        <a:xfrm>
          <a:off x="0" y="811912"/>
          <a:ext cx="15522583" cy="530447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73E61A-2DD4-41B4-BEAD-892DC5EB92BD}">
      <dsp:nvSpPr>
        <dsp:cNvPr id="0" name=""/>
        <dsp:cNvSpPr/>
      </dsp:nvSpPr>
      <dsp:spPr>
        <a:xfrm>
          <a:off x="160460" y="931263"/>
          <a:ext cx="292031" cy="2917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CD8986-CF03-43A5-95C9-542846DC254D}">
      <dsp:nvSpPr>
        <dsp:cNvPr id="0" name=""/>
        <dsp:cNvSpPr/>
      </dsp:nvSpPr>
      <dsp:spPr>
        <a:xfrm>
          <a:off x="612951" y="811912"/>
          <a:ext cx="14845435" cy="646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19" tIns="68419" rIns="68419" bIns="68419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Poppins" panose="00000500000000000000" pitchFamily="2" charset="0"/>
              <a:cs typeface="Poppins" panose="00000500000000000000" pitchFamily="2" charset="0"/>
            </a:rPr>
            <a:t>How to analyze requirements and design EER diagrams.</a:t>
          </a:r>
        </a:p>
      </dsp:txBody>
      <dsp:txXfrm>
        <a:off x="612951" y="811912"/>
        <a:ext cx="14845435" cy="646482"/>
      </dsp:txXfrm>
    </dsp:sp>
    <dsp:sp modelId="{F56730AE-49F8-49F1-BD67-B75FC752326B}">
      <dsp:nvSpPr>
        <dsp:cNvPr id="0" name=""/>
        <dsp:cNvSpPr/>
      </dsp:nvSpPr>
      <dsp:spPr>
        <a:xfrm>
          <a:off x="0" y="1620016"/>
          <a:ext cx="15522583" cy="530447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2FBBCA-00EE-49F5-B525-DF0A3EE4EFA8}">
      <dsp:nvSpPr>
        <dsp:cNvPr id="0" name=""/>
        <dsp:cNvSpPr/>
      </dsp:nvSpPr>
      <dsp:spPr>
        <a:xfrm>
          <a:off x="160460" y="1739367"/>
          <a:ext cx="292031" cy="2917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83FBE5-C15C-4955-A3E7-492CA4F00D0D}">
      <dsp:nvSpPr>
        <dsp:cNvPr id="0" name=""/>
        <dsp:cNvSpPr/>
      </dsp:nvSpPr>
      <dsp:spPr>
        <a:xfrm>
          <a:off x="612951" y="1620016"/>
          <a:ext cx="14845435" cy="646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19" tIns="68419" rIns="68419" bIns="68419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Poppins" panose="00000500000000000000" pitchFamily="2" charset="0"/>
              <a:cs typeface="Poppins" panose="00000500000000000000" pitchFamily="2" charset="0"/>
            </a:rPr>
            <a:t>How to write SQL, build relational algebra, and optimize queries.</a:t>
          </a:r>
        </a:p>
      </dsp:txBody>
      <dsp:txXfrm>
        <a:off x="612951" y="1620016"/>
        <a:ext cx="14845435" cy="646482"/>
      </dsp:txXfrm>
    </dsp:sp>
    <dsp:sp modelId="{AE52E032-2D74-466A-B78D-15D88120B828}">
      <dsp:nvSpPr>
        <dsp:cNvPr id="0" name=""/>
        <dsp:cNvSpPr/>
      </dsp:nvSpPr>
      <dsp:spPr>
        <a:xfrm>
          <a:off x="0" y="2428119"/>
          <a:ext cx="15522583" cy="530447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5DD75-F0E2-4C3D-B4DC-00644E6D2DEB}">
      <dsp:nvSpPr>
        <dsp:cNvPr id="0" name=""/>
        <dsp:cNvSpPr/>
      </dsp:nvSpPr>
      <dsp:spPr>
        <a:xfrm>
          <a:off x="160460" y="2547470"/>
          <a:ext cx="292031" cy="2917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544606-0525-4060-82D2-DE42E0CD9FC5}">
      <dsp:nvSpPr>
        <dsp:cNvPr id="0" name=""/>
        <dsp:cNvSpPr/>
      </dsp:nvSpPr>
      <dsp:spPr>
        <a:xfrm>
          <a:off x="612951" y="2428119"/>
          <a:ext cx="14845435" cy="646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19" tIns="68419" rIns="68419" bIns="68419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rgbClr val="FF0000"/>
              </a:solidFill>
              <a:latin typeface="Poppins" panose="00000500000000000000" pitchFamily="2" charset="0"/>
              <a:cs typeface="Poppins" panose="00000500000000000000" pitchFamily="2" charset="0"/>
            </a:rPr>
            <a:t>Challenges Faced</a:t>
          </a:r>
          <a:endParaRPr lang="en-US" sz="32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612951" y="2428119"/>
        <a:ext cx="14845435" cy="646482"/>
      </dsp:txXfrm>
    </dsp:sp>
    <dsp:sp modelId="{CE991D01-EF77-4779-AA82-03D40FBAC22F}">
      <dsp:nvSpPr>
        <dsp:cNvPr id="0" name=""/>
        <dsp:cNvSpPr/>
      </dsp:nvSpPr>
      <dsp:spPr>
        <a:xfrm>
          <a:off x="0" y="3236223"/>
          <a:ext cx="15522583" cy="530447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6E8413-436B-465F-B1B8-D0F7364C5DA5}">
      <dsp:nvSpPr>
        <dsp:cNvPr id="0" name=""/>
        <dsp:cNvSpPr/>
      </dsp:nvSpPr>
      <dsp:spPr>
        <a:xfrm>
          <a:off x="160460" y="3355573"/>
          <a:ext cx="292031" cy="29174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0EEE9F-521E-48AF-B98C-9F928AD4F5AB}">
      <dsp:nvSpPr>
        <dsp:cNvPr id="0" name=""/>
        <dsp:cNvSpPr/>
      </dsp:nvSpPr>
      <dsp:spPr>
        <a:xfrm>
          <a:off x="612951" y="3236223"/>
          <a:ext cx="14845435" cy="646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19" tIns="68419" rIns="68419" bIns="68419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Poppins" panose="00000500000000000000" pitchFamily="2" charset="0"/>
              <a:cs typeface="Poppins" panose="00000500000000000000" pitchFamily="2" charset="0"/>
            </a:rPr>
            <a:t>Mapping specializations without losing data integrity.</a:t>
          </a:r>
        </a:p>
      </dsp:txBody>
      <dsp:txXfrm>
        <a:off x="612951" y="3236223"/>
        <a:ext cx="14845435" cy="646482"/>
      </dsp:txXfrm>
    </dsp:sp>
    <dsp:sp modelId="{0AC835FA-F2A7-4B2A-A5A2-BF5743CBDDCE}">
      <dsp:nvSpPr>
        <dsp:cNvPr id="0" name=""/>
        <dsp:cNvSpPr/>
      </dsp:nvSpPr>
      <dsp:spPr>
        <a:xfrm>
          <a:off x="0" y="4044326"/>
          <a:ext cx="15522583" cy="530447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83B5D8-45BA-4890-86C3-C4EE92CA3338}">
      <dsp:nvSpPr>
        <dsp:cNvPr id="0" name=""/>
        <dsp:cNvSpPr/>
      </dsp:nvSpPr>
      <dsp:spPr>
        <a:xfrm>
          <a:off x="160460" y="4163677"/>
          <a:ext cx="292031" cy="29174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B28C48-99E2-40DA-AAE8-4EA564CB98A2}">
      <dsp:nvSpPr>
        <dsp:cNvPr id="0" name=""/>
        <dsp:cNvSpPr/>
      </dsp:nvSpPr>
      <dsp:spPr>
        <a:xfrm>
          <a:off x="612951" y="4044326"/>
          <a:ext cx="14845435" cy="646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19" tIns="68419" rIns="68419" bIns="68419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Poppins" panose="00000500000000000000" pitchFamily="2" charset="0"/>
              <a:cs typeface="Poppins" panose="00000500000000000000" pitchFamily="2" charset="0"/>
            </a:rPr>
            <a:t>Designing correct and efficient JOIN + nested queries.</a:t>
          </a:r>
        </a:p>
      </dsp:txBody>
      <dsp:txXfrm>
        <a:off x="612951" y="4044326"/>
        <a:ext cx="14845435" cy="646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F028ED-DD0B-472B-8AD3-019667782B59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5A5D5-F805-4CFC-B853-40B564231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92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5A5D5-F805-4CFC-B853-40B5642315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35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08966-8088-D147-9B44-DBCF7A700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C4F7CD-186F-9D8C-93B0-0CE57B3551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229F77-B39A-5147-3E56-07409FF91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D0A9D-EC46-138B-14E1-1B5DB01AF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5A5D5-F805-4CFC-B853-40B5642315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73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5A5D5-F805-4CFC-B853-40B5642315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09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EEE9F-F1E3-FD20-4730-AC1099362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A8BCDF-1C2C-2A65-38C2-2FB3F36351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440CC3-1726-4FA3-CCE0-B2ABE2188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1F080-FA7B-2031-E0A4-38946AFF3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5A5D5-F805-4CFC-B853-40B5642315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1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5A5D5-F805-4CFC-B853-40B5642315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27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svg"/><Relationship Id="rId9" Type="http://schemas.microsoft.com/office/2007/relationships/diagramDrawing" Target="../diagrams/drawing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64057" y="1155987"/>
            <a:ext cx="295243" cy="29524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D6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6744286" y="-2075465"/>
            <a:ext cx="13896014" cy="8771516"/>
            <a:chOff x="0" y="-123825"/>
            <a:chExt cx="839993" cy="5302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9993" cy="406400"/>
            </a:xfrm>
            <a:custGeom>
              <a:avLst/>
              <a:gdLst/>
              <a:ahLst/>
              <a:cxnLst/>
              <a:rect l="l" t="t" r="r" b="b"/>
              <a:pathLst>
                <a:path w="839993" h="406400">
                  <a:moveTo>
                    <a:pt x="636793" y="0"/>
                  </a:moveTo>
                  <a:cubicBezTo>
                    <a:pt x="749017" y="0"/>
                    <a:pt x="839993" y="90976"/>
                    <a:pt x="839993" y="203200"/>
                  </a:cubicBezTo>
                  <a:cubicBezTo>
                    <a:pt x="839993" y="315424"/>
                    <a:pt x="749017" y="406400"/>
                    <a:pt x="63679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B642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839993" cy="53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7203083" y="8679293"/>
            <a:ext cx="2169833" cy="903440"/>
          </a:xfrm>
          <a:custGeom>
            <a:avLst/>
            <a:gdLst/>
            <a:ahLst/>
            <a:cxnLst/>
            <a:rect l="l" t="t" r="r" b="b"/>
            <a:pathLst>
              <a:path w="2169833" h="903440">
                <a:moveTo>
                  <a:pt x="0" y="0"/>
                </a:moveTo>
                <a:lnTo>
                  <a:pt x="2169833" y="0"/>
                </a:lnTo>
                <a:lnTo>
                  <a:pt x="2169833" y="903440"/>
                </a:lnTo>
                <a:lnTo>
                  <a:pt x="0" y="903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58EB28A8-881D-54C2-371F-3AE867A6CC5A}"/>
              </a:ext>
            </a:extLst>
          </p:cNvPr>
          <p:cNvSpPr txBox="1"/>
          <p:nvPr/>
        </p:nvSpPr>
        <p:spPr>
          <a:xfrm>
            <a:off x="6565856" y="4354782"/>
            <a:ext cx="9522124" cy="1759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chemeClr val="accent3">
                    <a:lumMod val="50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Tourism Management Database system in Oman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DC8B70-688F-0134-4C19-3D937C6CD5C6}"/>
              </a:ext>
            </a:extLst>
          </p:cNvPr>
          <p:cNvSpPr txBox="1"/>
          <p:nvPr/>
        </p:nvSpPr>
        <p:spPr>
          <a:xfrm>
            <a:off x="6400800" y="1988023"/>
            <a:ext cx="925199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4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oppins Bold" panose="00000800000000000000" charset="0"/>
                <a:ea typeface="Calibri" panose="020F0502020204030204" pitchFamily="34" charset="0"/>
                <a:cs typeface="Poppins Bold" panose="00000800000000000000" charset="0"/>
              </a:rPr>
              <a:t>Sultanate of Oman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Poppins Bold" panose="00000800000000000000" charset="0"/>
              <a:ea typeface="Calibri" panose="020F0502020204030204" pitchFamily="34" charset="0"/>
              <a:cs typeface="Poppins Bold" panose="00000800000000000000" charset="0"/>
            </a:endParaRPr>
          </a:p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4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oppins Bold" panose="00000800000000000000" charset="0"/>
                <a:ea typeface="Calibri" panose="020F0502020204030204" pitchFamily="34" charset="0"/>
                <a:cs typeface="Poppins Bold" panose="00000800000000000000" charset="0"/>
              </a:rPr>
              <a:t>Sultan Qaboos University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Poppins Bold" panose="00000800000000000000" charset="0"/>
              <a:ea typeface="Calibri" panose="020F0502020204030204" pitchFamily="34" charset="0"/>
              <a:cs typeface="Poppins Bold" panose="00000800000000000000" charset="0"/>
            </a:endParaRPr>
          </a:p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4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oppins Bold" panose="00000800000000000000" charset="0"/>
                <a:ea typeface="Calibri" panose="020F0502020204030204" pitchFamily="34" charset="0"/>
                <a:cs typeface="Poppins Bold" panose="00000800000000000000" charset="0"/>
              </a:rPr>
              <a:t>College of Science 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24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Poppins Bold" panose="00000800000000000000" charset="0"/>
              <a:ea typeface="Calibri" panose="020F0502020204030204" pitchFamily="34" charset="0"/>
              <a:cs typeface="Poppins Bold" panose="00000800000000000000" charset="0"/>
            </a:endParaRPr>
          </a:p>
        </p:txBody>
      </p:sp>
      <p:pic>
        <p:nvPicPr>
          <p:cNvPr id="30" name="Picture 29" descr="A yellow shield with a white border and a white and black logo&#10;&#10;Description automatically generated">
            <a:extLst>
              <a:ext uri="{FF2B5EF4-FFF2-40B4-BE49-F238E27FC236}">
                <a16:creationId xmlns:a16="http://schemas.microsoft.com/office/drawing/2014/main" id="{0520D4FA-6288-6B8B-260C-93482A71E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668" y="342640"/>
            <a:ext cx="2406234" cy="1743934"/>
          </a:xfrm>
          <a:prstGeom prst="rect">
            <a:avLst/>
          </a:prstGeom>
        </p:spPr>
      </p:pic>
      <p:sp>
        <p:nvSpPr>
          <p:cNvPr id="22" name="Freeform 22"/>
          <p:cNvSpPr/>
          <p:nvPr/>
        </p:nvSpPr>
        <p:spPr>
          <a:xfrm>
            <a:off x="-1474253" y="3076603"/>
            <a:ext cx="2169833" cy="903440"/>
          </a:xfrm>
          <a:custGeom>
            <a:avLst/>
            <a:gdLst/>
            <a:ahLst/>
            <a:cxnLst/>
            <a:rect l="l" t="t" r="r" b="b"/>
            <a:pathLst>
              <a:path w="2169833" h="903440">
                <a:moveTo>
                  <a:pt x="0" y="0"/>
                </a:moveTo>
                <a:lnTo>
                  <a:pt x="2169833" y="0"/>
                </a:lnTo>
                <a:lnTo>
                  <a:pt x="2169833" y="903439"/>
                </a:lnTo>
                <a:lnTo>
                  <a:pt x="0" y="9034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DB9610-DED0-611D-C865-EE62C1383D71}"/>
              </a:ext>
            </a:extLst>
          </p:cNvPr>
          <p:cNvSpPr txBox="1"/>
          <p:nvPr/>
        </p:nvSpPr>
        <p:spPr>
          <a:xfrm>
            <a:off x="4800600" y="7075732"/>
            <a:ext cx="117729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oppins Bold" panose="00000800000000000000" charset="0"/>
                <a:ea typeface="Calibri" panose="020F0502020204030204" pitchFamily="34" charset="0"/>
                <a:cs typeface="Poppins Bold" panose="00000800000000000000" charset="0"/>
              </a:rPr>
              <a:t>Done By :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Poppins Bold" panose="00000800000000000000" charset="0"/>
              <a:ea typeface="Calibri" panose="020F0502020204030204" pitchFamily="34" charset="0"/>
              <a:cs typeface="Poppins Bold" panose="00000800000000000000" charset="0"/>
            </a:endParaRPr>
          </a:p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oppins Bold" panose="00000800000000000000" charset="0"/>
                <a:ea typeface="Calibri" panose="020F0502020204030204" pitchFamily="34" charset="0"/>
                <a:cs typeface="Poppins Bold" panose="00000800000000000000" charset="0"/>
              </a:rPr>
              <a:t>Shahad Al-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oppins Bold" panose="00000800000000000000" charset="0"/>
                <a:ea typeface="Calibri" panose="020F0502020204030204" pitchFamily="34" charset="0"/>
                <a:cs typeface="Poppins Bold" panose="00000800000000000000" charset="0"/>
              </a:rPr>
              <a:t>Gassani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oppins Bold" panose="00000800000000000000" charset="0"/>
                <a:ea typeface="Calibri" panose="020F0502020204030204" pitchFamily="34" charset="0"/>
                <a:cs typeface="Poppins Bold" panose="00000800000000000000" charset="0"/>
              </a:rPr>
              <a:t>  |  133140</a:t>
            </a:r>
          </a:p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oppins Bold" panose="00000800000000000000" charset="0"/>
                <a:ea typeface="Calibri" panose="020F0502020204030204" pitchFamily="34" charset="0"/>
                <a:cs typeface="Poppins Bold" panose="00000800000000000000" charset="0"/>
              </a:rPr>
              <a:t> Khulood  Al-Hosni      |  136968</a:t>
            </a:r>
          </a:p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Poppins Bold" panose="00000800000000000000" charset="0"/>
                <a:ea typeface="Calibri" panose="020F0502020204030204" pitchFamily="34" charset="0"/>
                <a:cs typeface="Poppins Bold" panose="00000800000000000000" charset="0"/>
              </a:rPr>
              <a:t>Mariam   Al-Rashdi   |  141535 </a:t>
            </a:r>
            <a:endParaRPr kumimoji="0" lang="en-GB" altLang="en-US" sz="18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Poppins Bold" panose="00000800000000000000" charset="0"/>
              <a:ea typeface="Calibri" panose="020F0502020204030204" pitchFamily="34" charset="0"/>
              <a:cs typeface="Poppins Bold" panose="00000800000000000000" charset="0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Poppins Bold" panose="00000800000000000000" charset="0"/>
              <a:ea typeface="Calibri" panose="020F0502020204030204" pitchFamily="34" charset="0"/>
              <a:cs typeface="Poppins Bold" panose="0000080000000000000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B7727B-4504-2D62-8180-3EFF2230A8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462" y="1135288"/>
            <a:ext cx="5889435" cy="6090325"/>
          </a:xfrm>
          <a:prstGeom prst="ellipse">
            <a:avLst/>
          </a:prstGeom>
          <a:ln w="57150">
            <a:solidFill>
              <a:srgbClr val="CCF21F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B83F3-DC7E-7CF2-571A-B1980306C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FE1D65B6-C80A-BA28-8622-FE23B6808B95}"/>
              </a:ext>
            </a:extLst>
          </p:cNvPr>
          <p:cNvGrpSpPr/>
          <p:nvPr/>
        </p:nvGrpSpPr>
        <p:grpSpPr>
          <a:xfrm>
            <a:off x="16964057" y="1155987"/>
            <a:ext cx="295243" cy="295243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9212065-E9AA-03F0-CFFD-2D460D95051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D6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33D6922-1BA1-7E37-1F18-02986FDC5A32}"/>
                </a:ext>
              </a:extLst>
            </p:cNvPr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20" name="Freeform 20">
            <a:extLst>
              <a:ext uri="{FF2B5EF4-FFF2-40B4-BE49-F238E27FC236}">
                <a16:creationId xmlns:a16="http://schemas.microsoft.com/office/drawing/2014/main" id="{BFBFBBF5-A483-3474-4142-73DCA1F3CE2F}"/>
              </a:ext>
            </a:extLst>
          </p:cNvPr>
          <p:cNvSpPr/>
          <p:nvPr/>
        </p:nvSpPr>
        <p:spPr>
          <a:xfrm>
            <a:off x="-868656" y="8257464"/>
            <a:ext cx="2169833" cy="903440"/>
          </a:xfrm>
          <a:custGeom>
            <a:avLst/>
            <a:gdLst/>
            <a:ahLst/>
            <a:cxnLst/>
            <a:rect l="l" t="t" r="r" b="b"/>
            <a:pathLst>
              <a:path w="2169833" h="903440">
                <a:moveTo>
                  <a:pt x="0" y="0"/>
                </a:moveTo>
                <a:lnTo>
                  <a:pt x="2169833" y="0"/>
                </a:lnTo>
                <a:lnTo>
                  <a:pt x="2169833" y="903440"/>
                </a:lnTo>
                <a:lnTo>
                  <a:pt x="0" y="903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27EF3F88-2E76-D7E3-08C0-39820053CB13}"/>
              </a:ext>
            </a:extLst>
          </p:cNvPr>
          <p:cNvSpPr/>
          <p:nvPr/>
        </p:nvSpPr>
        <p:spPr>
          <a:xfrm>
            <a:off x="17221520" y="2990220"/>
            <a:ext cx="2169833" cy="903440"/>
          </a:xfrm>
          <a:custGeom>
            <a:avLst/>
            <a:gdLst/>
            <a:ahLst/>
            <a:cxnLst/>
            <a:rect l="l" t="t" r="r" b="b"/>
            <a:pathLst>
              <a:path w="2169833" h="903440">
                <a:moveTo>
                  <a:pt x="0" y="0"/>
                </a:moveTo>
                <a:lnTo>
                  <a:pt x="2169834" y="0"/>
                </a:lnTo>
                <a:lnTo>
                  <a:pt x="2169834" y="903439"/>
                </a:lnTo>
                <a:lnTo>
                  <a:pt x="0" y="903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" name="Picture 1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DB96E411-F921-5B59-A6D1-CB337B2B4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9" r="31116" b="18301"/>
          <a:stretch/>
        </p:blipFill>
        <p:spPr>
          <a:xfrm>
            <a:off x="3633068" y="2952120"/>
            <a:ext cx="11021863" cy="65061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919913-1C99-CBA9-F830-5561F520D54F}"/>
              </a:ext>
            </a:extLst>
          </p:cNvPr>
          <p:cNvSpPr txBox="1"/>
          <p:nvPr/>
        </p:nvSpPr>
        <p:spPr>
          <a:xfrm>
            <a:off x="609600" y="237543"/>
            <a:ext cx="10121900" cy="1053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2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B642A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Query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C878C9-8F3B-02CA-EB04-2B327708C740}"/>
              </a:ext>
            </a:extLst>
          </p:cNvPr>
          <p:cNvSpPr txBox="1"/>
          <p:nvPr/>
        </p:nvSpPr>
        <p:spPr>
          <a:xfrm>
            <a:off x="635000" y="1303608"/>
            <a:ext cx="14897100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b="1" dirty="0">
                <a:solidFill>
                  <a:srgbClr val="FF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List tourists who have written at least one review 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oppins" panose="00000500000000000000" pitchFamily="2" charset="0"/>
              <a:ea typeface="Aptos" panose="020B0004020202020204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49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3E151-B6AA-480F-BEE1-32D2D21CA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A09BE9FA-43F9-1039-7215-3EA22E283060}"/>
              </a:ext>
            </a:extLst>
          </p:cNvPr>
          <p:cNvGrpSpPr/>
          <p:nvPr/>
        </p:nvGrpSpPr>
        <p:grpSpPr>
          <a:xfrm>
            <a:off x="16964057" y="1155987"/>
            <a:ext cx="295243" cy="295243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F882BFE-52D9-886F-133F-435B55FB8D9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D6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0056B66-4F31-5C99-34A9-04F5C15B8A81}"/>
                </a:ext>
              </a:extLst>
            </p:cNvPr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21" name="Freeform 21">
            <a:extLst>
              <a:ext uri="{FF2B5EF4-FFF2-40B4-BE49-F238E27FC236}">
                <a16:creationId xmlns:a16="http://schemas.microsoft.com/office/drawing/2014/main" id="{0A5E4840-2E18-7E0F-5622-C738376916BC}"/>
              </a:ext>
            </a:extLst>
          </p:cNvPr>
          <p:cNvSpPr/>
          <p:nvPr/>
        </p:nvSpPr>
        <p:spPr>
          <a:xfrm>
            <a:off x="17221520" y="2990220"/>
            <a:ext cx="2169833" cy="903440"/>
          </a:xfrm>
          <a:custGeom>
            <a:avLst/>
            <a:gdLst/>
            <a:ahLst/>
            <a:cxnLst/>
            <a:rect l="l" t="t" r="r" b="b"/>
            <a:pathLst>
              <a:path w="2169833" h="903440">
                <a:moveTo>
                  <a:pt x="0" y="0"/>
                </a:moveTo>
                <a:lnTo>
                  <a:pt x="2169834" y="0"/>
                </a:lnTo>
                <a:lnTo>
                  <a:pt x="2169834" y="903439"/>
                </a:lnTo>
                <a:lnTo>
                  <a:pt x="0" y="9034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66E42-B10D-FAB3-2E21-6B2A3DB1B7CA}"/>
              </a:ext>
            </a:extLst>
          </p:cNvPr>
          <p:cNvSpPr txBox="1"/>
          <p:nvPr/>
        </p:nvSpPr>
        <p:spPr>
          <a:xfrm>
            <a:off x="1828800" y="1463930"/>
            <a:ext cx="13700522" cy="7975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Sequence of Relational Algebra Operations: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	</a:t>
            </a:r>
            <a:r>
              <a:rPr lang="el-GR" sz="2800" dirty="0">
                <a:latin typeface="Poppins" panose="00000500000000000000" pitchFamily="2" charset="0"/>
                <a:cs typeface="Poppins" panose="00000500000000000000" pitchFamily="2" charset="0"/>
              </a:rPr>
              <a:t>ρ </a:t>
            </a: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T (TOURIST)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	</a:t>
            </a:r>
            <a:r>
              <a:rPr lang="el-GR" sz="2800" dirty="0">
                <a:latin typeface="Poppins" panose="00000500000000000000" pitchFamily="2" charset="0"/>
                <a:cs typeface="Poppins" panose="00000500000000000000" pitchFamily="2" charset="0"/>
              </a:rPr>
              <a:t>ρ </a:t>
            </a: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R (REVIEW)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	</a:t>
            </a:r>
            <a:r>
              <a:rPr lang="en-US" sz="2800" dirty="0" err="1">
                <a:latin typeface="Poppins" panose="00000500000000000000" pitchFamily="2" charset="0"/>
                <a:cs typeface="Poppins" panose="00000500000000000000" pitchFamily="2" charset="0"/>
              </a:rPr>
              <a:t>Tourist_Review</a:t>
            </a: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 ← T ⋈ </a:t>
            </a:r>
            <a:r>
              <a:rPr lang="en-US" sz="2800" dirty="0" err="1">
                <a:latin typeface="Poppins" panose="00000500000000000000" pitchFamily="2" charset="0"/>
                <a:cs typeface="Poppins" panose="00000500000000000000" pitchFamily="2" charset="0"/>
              </a:rPr>
              <a:t>T.tourist_id</a:t>
            </a: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 = </a:t>
            </a:r>
            <a:r>
              <a:rPr lang="en-US" sz="2800" dirty="0" err="1">
                <a:latin typeface="Poppins" panose="00000500000000000000" pitchFamily="2" charset="0"/>
                <a:cs typeface="Poppins" panose="00000500000000000000" pitchFamily="2" charset="0"/>
              </a:rPr>
              <a:t>R.tourist_id</a:t>
            </a:r>
            <a:endParaRPr lang="en-US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	</a:t>
            </a:r>
            <a:r>
              <a:rPr lang="en-US" sz="2800" dirty="0" err="1">
                <a:latin typeface="Poppins" panose="00000500000000000000" pitchFamily="2" charset="0"/>
                <a:cs typeface="Poppins" panose="00000500000000000000" pitchFamily="2" charset="0"/>
              </a:rPr>
              <a:t>Tourist_Phone</a:t>
            </a: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 ← </a:t>
            </a:r>
            <a:r>
              <a:rPr lang="el-GR" sz="2800" dirty="0">
                <a:latin typeface="Poppins" panose="00000500000000000000" pitchFamily="2" charset="0"/>
                <a:cs typeface="Poppins" panose="00000500000000000000" pitchFamily="2" charset="0"/>
              </a:rPr>
              <a:t>σ (</a:t>
            </a:r>
            <a:r>
              <a:rPr lang="en-US" sz="2800" dirty="0" err="1">
                <a:latin typeface="Poppins" panose="00000500000000000000" pitchFamily="2" charset="0"/>
                <a:cs typeface="Poppins" panose="00000500000000000000" pitchFamily="2" charset="0"/>
              </a:rPr>
              <a:t>T.phone_no</a:t>
            </a: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 IS NOT NULL) (</a:t>
            </a:r>
            <a:r>
              <a:rPr lang="en-US" sz="2800" dirty="0" err="1">
                <a:latin typeface="Poppins" panose="00000500000000000000" pitchFamily="2" charset="0"/>
                <a:cs typeface="Poppins" panose="00000500000000000000" pitchFamily="2" charset="0"/>
              </a:rPr>
              <a:t>Tourist_Review</a:t>
            </a: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	Result ← </a:t>
            </a:r>
            <a:r>
              <a:rPr lang="el-GR" sz="2800" dirty="0">
                <a:latin typeface="Poppins" panose="00000500000000000000" pitchFamily="2" charset="0"/>
                <a:cs typeface="Poppins" panose="00000500000000000000" pitchFamily="2" charset="0"/>
              </a:rPr>
              <a:t>π (</a:t>
            </a:r>
            <a:r>
              <a:rPr lang="en-US" sz="2800" dirty="0" err="1">
                <a:latin typeface="Poppins" panose="00000500000000000000" pitchFamily="2" charset="0"/>
                <a:cs typeface="Poppins" panose="00000500000000000000" pitchFamily="2" charset="0"/>
              </a:rPr>
              <a:t>fname</a:t>
            </a: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2800" dirty="0" err="1">
                <a:latin typeface="Poppins" panose="00000500000000000000" pitchFamily="2" charset="0"/>
                <a:cs typeface="Poppins" panose="00000500000000000000" pitchFamily="2" charset="0"/>
              </a:rPr>
              <a:t>lname</a:t>
            </a: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) (</a:t>
            </a:r>
            <a:r>
              <a:rPr lang="en-US" sz="2800" dirty="0" err="1">
                <a:latin typeface="Poppins" panose="00000500000000000000" pitchFamily="2" charset="0"/>
                <a:cs typeface="Poppins" panose="00000500000000000000" pitchFamily="2" charset="0"/>
              </a:rPr>
              <a:t>Tourist_Phone</a:t>
            </a: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>
              <a:lnSpc>
                <a:spcPct val="200000"/>
              </a:lnSpc>
            </a:pPr>
            <a:endParaRPr lang="en-US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n-US" sz="3200" b="1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Single In-line Relational Algebra Expression: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	</a:t>
            </a:r>
            <a:r>
              <a:rPr lang="el-GR" sz="2800" dirty="0">
                <a:latin typeface="Poppins" panose="00000500000000000000" pitchFamily="2" charset="0"/>
                <a:cs typeface="Poppins" panose="00000500000000000000" pitchFamily="2" charset="0"/>
              </a:rPr>
              <a:t>π (</a:t>
            </a:r>
            <a:r>
              <a:rPr lang="en-US" sz="2800" dirty="0" err="1">
                <a:latin typeface="Poppins" panose="00000500000000000000" pitchFamily="2" charset="0"/>
                <a:cs typeface="Poppins" panose="00000500000000000000" pitchFamily="2" charset="0"/>
              </a:rPr>
              <a:t>fname</a:t>
            </a: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2800" dirty="0" err="1">
                <a:latin typeface="Poppins" panose="00000500000000000000" pitchFamily="2" charset="0"/>
                <a:cs typeface="Poppins" panose="00000500000000000000" pitchFamily="2" charset="0"/>
              </a:rPr>
              <a:t>lname</a:t>
            </a: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) (</a:t>
            </a:r>
            <a:r>
              <a:rPr lang="el-GR" sz="2800" dirty="0">
                <a:latin typeface="Poppins" panose="00000500000000000000" pitchFamily="2" charset="0"/>
                <a:cs typeface="Poppins" panose="00000500000000000000" pitchFamily="2" charset="0"/>
              </a:rPr>
              <a:t>σ (</a:t>
            </a:r>
            <a:r>
              <a:rPr lang="en-US" sz="2800" dirty="0" err="1">
                <a:latin typeface="Poppins" panose="00000500000000000000" pitchFamily="2" charset="0"/>
                <a:cs typeface="Poppins" panose="00000500000000000000" pitchFamily="2" charset="0"/>
              </a:rPr>
              <a:t>phone_no</a:t>
            </a: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 IS NOT NULL) (TOURIST ⋈ REVIEW))</a:t>
            </a: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6CE1AA5E-61A1-29C0-B32F-800258E6C831}"/>
              </a:ext>
            </a:extLst>
          </p:cNvPr>
          <p:cNvSpPr/>
          <p:nvPr/>
        </p:nvSpPr>
        <p:spPr>
          <a:xfrm>
            <a:off x="-868656" y="8257464"/>
            <a:ext cx="2169833" cy="903440"/>
          </a:xfrm>
          <a:custGeom>
            <a:avLst/>
            <a:gdLst/>
            <a:ahLst/>
            <a:cxnLst/>
            <a:rect l="l" t="t" r="r" b="b"/>
            <a:pathLst>
              <a:path w="2169833" h="903440">
                <a:moveTo>
                  <a:pt x="0" y="0"/>
                </a:moveTo>
                <a:lnTo>
                  <a:pt x="2169833" y="0"/>
                </a:lnTo>
                <a:lnTo>
                  <a:pt x="2169833" y="903440"/>
                </a:lnTo>
                <a:lnTo>
                  <a:pt x="0" y="903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46D1F3-BE73-7CE4-8967-5F6B0C3BF7E0}"/>
              </a:ext>
            </a:extLst>
          </p:cNvPr>
          <p:cNvSpPr txBox="1"/>
          <p:nvPr/>
        </p:nvSpPr>
        <p:spPr>
          <a:xfrm>
            <a:off x="609600" y="140722"/>
            <a:ext cx="10121900" cy="1053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2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rgbClr val="4B642A"/>
                </a:solidFill>
                <a:latin typeface="Poppins Bold"/>
                <a:ea typeface="Poppins Bold"/>
                <a:cs typeface="Poppins Bold"/>
                <a:sym typeface="Poppins Bold"/>
              </a:rPr>
              <a:t>Relational Algebra Expression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4B642A"/>
              </a:solidFill>
              <a:effectLst/>
              <a:uLnTx/>
              <a:uFillTx/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4042511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C757E-4169-EE34-F279-A937DC5F2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2968D44-89BB-DA0A-E918-56D350008865}"/>
              </a:ext>
            </a:extLst>
          </p:cNvPr>
          <p:cNvGrpSpPr/>
          <p:nvPr/>
        </p:nvGrpSpPr>
        <p:grpSpPr>
          <a:xfrm>
            <a:off x="16964057" y="1155987"/>
            <a:ext cx="295243" cy="295243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1D523F9-AF20-C1E6-D2B6-C78F822B17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D6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5FD2D3C-2811-FACD-4129-457BCBABB5FF}"/>
                </a:ext>
              </a:extLst>
            </p:cNvPr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0AFFCC77-953C-7708-5099-F21CD26CD141}"/>
              </a:ext>
            </a:extLst>
          </p:cNvPr>
          <p:cNvSpPr/>
          <p:nvPr/>
        </p:nvSpPr>
        <p:spPr>
          <a:xfrm>
            <a:off x="-1084917" y="3420292"/>
            <a:ext cx="2169833" cy="903440"/>
          </a:xfrm>
          <a:custGeom>
            <a:avLst/>
            <a:gdLst/>
            <a:ahLst/>
            <a:cxnLst/>
            <a:rect l="l" t="t" r="r" b="b"/>
            <a:pathLst>
              <a:path w="2169833" h="903440">
                <a:moveTo>
                  <a:pt x="0" y="0"/>
                </a:moveTo>
                <a:lnTo>
                  <a:pt x="2169834" y="0"/>
                </a:lnTo>
                <a:lnTo>
                  <a:pt x="2169834" y="903439"/>
                </a:lnTo>
                <a:lnTo>
                  <a:pt x="0" y="903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38454200-8414-D97C-8953-EC304E55BC9C}"/>
              </a:ext>
            </a:extLst>
          </p:cNvPr>
          <p:cNvSpPr/>
          <p:nvPr/>
        </p:nvSpPr>
        <p:spPr>
          <a:xfrm>
            <a:off x="17259300" y="6732336"/>
            <a:ext cx="2169833" cy="903440"/>
          </a:xfrm>
          <a:custGeom>
            <a:avLst/>
            <a:gdLst/>
            <a:ahLst/>
            <a:cxnLst/>
            <a:rect l="l" t="t" r="r" b="b"/>
            <a:pathLst>
              <a:path w="2169833" h="903440">
                <a:moveTo>
                  <a:pt x="0" y="0"/>
                </a:moveTo>
                <a:lnTo>
                  <a:pt x="2169833" y="0"/>
                </a:lnTo>
                <a:lnTo>
                  <a:pt x="2169833" y="903440"/>
                </a:lnTo>
                <a:lnTo>
                  <a:pt x="0" y="903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C8DAA487-60E6-A8A0-C97F-8646CC3414A1}"/>
              </a:ext>
            </a:extLst>
          </p:cNvPr>
          <p:cNvGrpSpPr/>
          <p:nvPr/>
        </p:nvGrpSpPr>
        <p:grpSpPr>
          <a:xfrm>
            <a:off x="5156487" y="9527287"/>
            <a:ext cx="7975025" cy="7975025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A0B71DA-6FCD-F336-FB5B-C30A295EE2F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D6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E80F831-4C89-3AED-47FD-AC9218C4A603}"/>
                </a:ext>
              </a:extLst>
            </p:cNvPr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4"/>
                </a:lnSpc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796B9C6-7A07-C360-19A4-7AACF1E0B187}"/>
              </a:ext>
            </a:extLst>
          </p:cNvPr>
          <p:cNvSpPr txBox="1"/>
          <p:nvPr/>
        </p:nvSpPr>
        <p:spPr>
          <a:xfrm>
            <a:off x="1447800" y="1723785"/>
            <a:ext cx="12820435" cy="5008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How it serves the objective:</a:t>
            </a: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 Identifies highly engaged tourists.</a:t>
            </a: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Useful for reward programs and personalized tour suggestions.</a:t>
            </a: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Encourages re-visits and builds tourism loyalty.</a:t>
            </a:r>
          </a:p>
        </p:txBody>
      </p:sp>
      <p:sp>
        <p:nvSpPr>
          <p:cNvPr id="6" name="Google Shape;838;p50">
            <a:extLst>
              <a:ext uri="{FF2B5EF4-FFF2-40B4-BE49-F238E27FC236}">
                <a16:creationId xmlns:a16="http://schemas.microsoft.com/office/drawing/2014/main" id="{2998D977-26B1-0364-1F35-8E27636FFE0F}"/>
              </a:ext>
            </a:extLst>
          </p:cNvPr>
          <p:cNvSpPr txBox="1">
            <a:spLocks/>
          </p:cNvSpPr>
          <p:nvPr/>
        </p:nvSpPr>
        <p:spPr>
          <a:xfrm>
            <a:off x="-304800" y="315486"/>
            <a:ext cx="9837600" cy="840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>
                <a:solidFill>
                  <a:srgbClr val="4B642A"/>
                </a:solidFill>
                <a:latin typeface="Poppins Bold" panose="00000800000000000000" charset="0"/>
                <a:cs typeface="Poppins Bold" panose="00000800000000000000" charset="0"/>
              </a:rPr>
              <a:t>Query Purpose &amp; Objective </a:t>
            </a:r>
          </a:p>
        </p:txBody>
      </p:sp>
    </p:spTree>
    <p:extLst>
      <p:ext uri="{BB962C8B-B14F-4D97-AF65-F5344CB8AC3E}">
        <p14:creationId xmlns:p14="http://schemas.microsoft.com/office/powerpoint/2010/main" val="202484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502D6-8263-CE08-555A-861B25442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4242A0C-5339-B8FE-641D-9ABA6096BDED}"/>
              </a:ext>
            </a:extLst>
          </p:cNvPr>
          <p:cNvGrpSpPr/>
          <p:nvPr/>
        </p:nvGrpSpPr>
        <p:grpSpPr>
          <a:xfrm>
            <a:off x="16964057" y="1155987"/>
            <a:ext cx="295243" cy="295243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9BDF4A8-DB80-8518-BF99-CD86506B93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D6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AAEBB3F-A118-5861-5C82-7155ABE858B2}"/>
                </a:ext>
              </a:extLst>
            </p:cNvPr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AEE3A14-9165-1D50-9DE4-F4B02960F2CD}"/>
              </a:ext>
            </a:extLst>
          </p:cNvPr>
          <p:cNvGrpSpPr/>
          <p:nvPr/>
        </p:nvGrpSpPr>
        <p:grpSpPr>
          <a:xfrm rot="-5400000">
            <a:off x="9941243" y="7241857"/>
            <a:ext cx="9378315" cy="7010400"/>
            <a:chOff x="0" y="0"/>
            <a:chExt cx="503411" cy="4064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9F28953-232C-3711-1CEA-21C11D6DFDF3}"/>
                </a:ext>
              </a:extLst>
            </p:cNvPr>
            <p:cNvSpPr/>
            <p:nvPr/>
          </p:nvSpPr>
          <p:spPr>
            <a:xfrm>
              <a:off x="0" y="0"/>
              <a:ext cx="503411" cy="406400"/>
            </a:xfrm>
            <a:custGeom>
              <a:avLst/>
              <a:gdLst/>
              <a:ahLst/>
              <a:cxnLst/>
              <a:rect l="l" t="t" r="r" b="b"/>
              <a:pathLst>
                <a:path w="503411" h="406400">
                  <a:moveTo>
                    <a:pt x="300211" y="0"/>
                  </a:moveTo>
                  <a:cubicBezTo>
                    <a:pt x="412436" y="0"/>
                    <a:pt x="503411" y="90976"/>
                    <a:pt x="503411" y="203200"/>
                  </a:cubicBezTo>
                  <a:cubicBezTo>
                    <a:pt x="503411" y="315424"/>
                    <a:pt x="412436" y="406400"/>
                    <a:pt x="3002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B64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340662F-F591-AB6B-61E2-942D678CC0F5}"/>
                </a:ext>
              </a:extLst>
            </p:cNvPr>
            <p:cNvSpPr txBox="1"/>
            <p:nvPr/>
          </p:nvSpPr>
          <p:spPr>
            <a:xfrm>
              <a:off x="0" y="-123825"/>
              <a:ext cx="503411" cy="53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71E5D9AD-471F-745A-2ED8-2F6D0F9EBB30}"/>
              </a:ext>
            </a:extLst>
          </p:cNvPr>
          <p:cNvSpPr txBox="1"/>
          <p:nvPr/>
        </p:nvSpPr>
        <p:spPr>
          <a:xfrm>
            <a:off x="466966" y="305640"/>
            <a:ext cx="8430716" cy="961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214"/>
              </a:lnSpc>
            </a:pPr>
            <a:r>
              <a:rPr lang="en-US" sz="4800" b="1" dirty="0">
                <a:solidFill>
                  <a:srgbClr val="4B642A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772ED0F3-E5EB-F373-7541-7E632ACDCD79}"/>
              </a:ext>
            </a:extLst>
          </p:cNvPr>
          <p:cNvSpPr/>
          <p:nvPr/>
        </p:nvSpPr>
        <p:spPr>
          <a:xfrm>
            <a:off x="-596179" y="7727050"/>
            <a:ext cx="2169833" cy="903440"/>
          </a:xfrm>
          <a:custGeom>
            <a:avLst/>
            <a:gdLst/>
            <a:ahLst/>
            <a:cxnLst/>
            <a:rect l="l" t="t" r="r" b="b"/>
            <a:pathLst>
              <a:path w="2169833" h="903440">
                <a:moveTo>
                  <a:pt x="0" y="0"/>
                </a:moveTo>
                <a:lnTo>
                  <a:pt x="2169833" y="0"/>
                </a:lnTo>
                <a:lnTo>
                  <a:pt x="2169833" y="903440"/>
                </a:lnTo>
                <a:lnTo>
                  <a:pt x="0" y="903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4F1CADC9-E17E-FF71-A41A-4176A7CE20A6}"/>
              </a:ext>
            </a:extLst>
          </p:cNvPr>
          <p:cNvSpPr/>
          <p:nvPr/>
        </p:nvSpPr>
        <p:spPr>
          <a:xfrm>
            <a:off x="16738044" y="2629607"/>
            <a:ext cx="2169833" cy="903440"/>
          </a:xfrm>
          <a:custGeom>
            <a:avLst/>
            <a:gdLst/>
            <a:ahLst/>
            <a:cxnLst/>
            <a:rect l="l" t="t" r="r" b="b"/>
            <a:pathLst>
              <a:path w="2169833" h="903440">
                <a:moveTo>
                  <a:pt x="0" y="0"/>
                </a:moveTo>
                <a:lnTo>
                  <a:pt x="2169833" y="0"/>
                </a:lnTo>
                <a:lnTo>
                  <a:pt x="2169833" y="903439"/>
                </a:lnTo>
                <a:lnTo>
                  <a:pt x="0" y="9034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23" name="TextBox 18">
            <a:extLst>
              <a:ext uri="{FF2B5EF4-FFF2-40B4-BE49-F238E27FC236}">
                <a16:creationId xmlns:a16="http://schemas.microsoft.com/office/drawing/2014/main" id="{C48464A9-FC69-99AE-8C27-E059DD62F7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0966568"/>
              </p:ext>
            </p:extLst>
          </p:nvPr>
        </p:nvGraphicFramePr>
        <p:xfrm>
          <a:off x="514137" y="2188519"/>
          <a:ext cx="15522583" cy="4694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2292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B9171072-1E5D-2CEE-3D54-5C01959D2C7E}"/>
              </a:ext>
            </a:extLst>
          </p:cNvPr>
          <p:cNvGrpSpPr/>
          <p:nvPr/>
        </p:nvGrpSpPr>
        <p:grpSpPr>
          <a:xfrm rot="-5400000">
            <a:off x="435092" y="-1997193"/>
            <a:ext cx="11778617" cy="16154002"/>
            <a:chOff x="0" y="-123825"/>
            <a:chExt cx="598230" cy="64246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F6CEF00-EF84-AE84-34F8-6D10FAB45588}"/>
                </a:ext>
              </a:extLst>
            </p:cNvPr>
            <p:cNvSpPr/>
            <p:nvPr/>
          </p:nvSpPr>
          <p:spPr>
            <a:xfrm>
              <a:off x="94819" y="112235"/>
              <a:ext cx="503411" cy="406400"/>
            </a:xfrm>
            <a:custGeom>
              <a:avLst/>
              <a:gdLst/>
              <a:ahLst/>
              <a:cxnLst/>
              <a:rect l="l" t="t" r="r" b="b"/>
              <a:pathLst>
                <a:path w="503411" h="406400">
                  <a:moveTo>
                    <a:pt x="300211" y="0"/>
                  </a:moveTo>
                  <a:cubicBezTo>
                    <a:pt x="412436" y="0"/>
                    <a:pt x="503411" y="90976"/>
                    <a:pt x="503411" y="203200"/>
                  </a:cubicBezTo>
                  <a:cubicBezTo>
                    <a:pt x="503411" y="315424"/>
                    <a:pt x="412436" y="406400"/>
                    <a:pt x="3002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B642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F686952-22FA-C49A-D527-8212F3173B50}"/>
                </a:ext>
              </a:extLst>
            </p:cNvPr>
            <p:cNvSpPr txBox="1"/>
            <p:nvPr/>
          </p:nvSpPr>
          <p:spPr>
            <a:xfrm>
              <a:off x="0" y="-123825"/>
              <a:ext cx="503411" cy="53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73D2F18-02E5-8472-0059-3C38966013AC}"/>
              </a:ext>
            </a:extLst>
          </p:cNvPr>
          <p:cNvSpPr txBox="1"/>
          <p:nvPr/>
        </p:nvSpPr>
        <p:spPr>
          <a:xfrm>
            <a:off x="7007367" y="4595273"/>
            <a:ext cx="9144000" cy="1096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>
              <a:lnSpc>
                <a:spcPts val="8214"/>
              </a:lnSpc>
            </a:pPr>
            <a:r>
              <a:rPr lang="en-US" sz="5400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21534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EAE99-9202-CE08-6A48-9A5956921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CB6C61E7-362F-3F8E-2B38-1589A514E218}"/>
              </a:ext>
            </a:extLst>
          </p:cNvPr>
          <p:cNvGrpSpPr/>
          <p:nvPr/>
        </p:nvGrpSpPr>
        <p:grpSpPr>
          <a:xfrm>
            <a:off x="16964057" y="1155987"/>
            <a:ext cx="295243" cy="295243"/>
            <a:chOff x="0" y="0"/>
            <a:chExt cx="812800" cy="8128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ADB3504-36B5-0D2B-8938-98C3165395F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D6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E39ACE8B-880F-A41F-19A4-832351F2C367}"/>
                </a:ext>
              </a:extLst>
            </p:cNvPr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21" name="Freeform 21">
            <a:extLst>
              <a:ext uri="{FF2B5EF4-FFF2-40B4-BE49-F238E27FC236}">
                <a16:creationId xmlns:a16="http://schemas.microsoft.com/office/drawing/2014/main" id="{3EB0957F-AEF5-335D-6DB1-9960E5F987F5}"/>
              </a:ext>
            </a:extLst>
          </p:cNvPr>
          <p:cNvSpPr/>
          <p:nvPr/>
        </p:nvSpPr>
        <p:spPr>
          <a:xfrm>
            <a:off x="16571919" y="2512733"/>
            <a:ext cx="2579190" cy="1073881"/>
          </a:xfrm>
          <a:custGeom>
            <a:avLst/>
            <a:gdLst/>
            <a:ahLst/>
            <a:cxnLst/>
            <a:rect l="l" t="t" r="r" b="b"/>
            <a:pathLst>
              <a:path w="2579190" h="1073881">
                <a:moveTo>
                  <a:pt x="0" y="0"/>
                </a:moveTo>
                <a:lnTo>
                  <a:pt x="2579191" y="0"/>
                </a:lnTo>
                <a:lnTo>
                  <a:pt x="2579191" y="1073881"/>
                </a:lnTo>
                <a:lnTo>
                  <a:pt x="0" y="10738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93F09D09-C083-AE3A-2D87-53A2EF6C9151}"/>
              </a:ext>
            </a:extLst>
          </p:cNvPr>
          <p:cNvSpPr txBox="1"/>
          <p:nvPr/>
        </p:nvSpPr>
        <p:spPr>
          <a:xfrm>
            <a:off x="10894734" y="942467"/>
            <a:ext cx="3392381" cy="427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09"/>
              </a:lnSpc>
            </a:pPr>
            <a:r>
              <a:rPr lang="en-US" sz="6000" b="1" dirty="0">
                <a:solidFill>
                  <a:srgbClr val="4B642A"/>
                </a:solidFill>
                <a:latin typeface="Poppins Bold"/>
                <a:ea typeface="Poppins Bold"/>
                <a:cs typeface="Poppins Bold"/>
                <a:sym typeface="Poppins Bold"/>
              </a:rPr>
              <a:t>Outline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4B2125-9EC4-DBFC-621B-4A2EDA56C255}"/>
              </a:ext>
            </a:extLst>
          </p:cNvPr>
          <p:cNvGrpSpPr/>
          <p:nvPr/>
        </p:nvGrpSpPr>
        <p:grpSpPr>
          <a:xfrm>
            <a:off x="-7318966" y="-604845"/>
            <a:ext cx="17837615" cy="11734800"/>
            <a:chOff x="-7318966" y="-604845"/>
            <a:chExt cx="17837615" cy="11734800"/>
          </a:xfrm>
        </p:grpSpPr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10AA545A-1564-68B6-F081-83A27AC7EBF6}"/>
                </a:ext>
              </a:extLst>
            </p:cNvPr>
            <p:cNvSpPr txBox="1"/>
            <p:nvPr/>
          </p:nvSpPr>
          <p:spPr>
            <a:xfrm>
              <a:off x="3276514" y="852626"/>
              <a:ext cx="3392381" cy="3408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09"/>
                </a:lnSpc>
              </a:pPr>
              <a:r>
                <a:rPr lang="en-US" sz="3600" b="1" dirty="0">
                  <a:latin typeface="Poppins Bold"/>
                  <a:ea typeface="Poppins Bold"/>
                  <a:cs typeface="Poppins Bold"/>
                  <a:sym typeface="Poppins Bold"/>
                </a:rPr>
                <a:t>Introduction</a:t>
              </a:r>
            </a:p>
          </p:txBody>
        </p:sp>
        <p:sp>
          <p:nvSpPr>
            <p:cNvPr id="10" name="TextBox 20">
              <a:extLst>
                <a:ext uri="{FF2B5EF4-FFF2-40B4-BE49-F238E27FC236}">
                  <a16:creationId xmlns:a16="http://schemas.microsoft.com/office/drawing/2014/main" id="{6C8FC2EB-5423-8402-8006-AA0A960C1E52}"/>
                </a:ext>
              </a:extLst>
            </p:cNvPr>
            <p:cNvSpPr txBox="1"/>
            <p:nvPr/>
          </p:nvSpPr>
          <p:spPr>
            <a:xfrm>
              <a:off x="4007788" y="3924338"/>
              <a:ext cx="4968062" cy="3408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09"/>
                </a:lnSpc>
              </a:pPr>
              <a:r>
                <a:rPr lang="en-US" sz="3600" b="1" dirty="0">
                  <a:latin typeface="Poppins Bold"/>
                  <a:ea typeface="Poppins Bold"/>
                  <a:cs typeface="Poppins Bold"/>
                  <a:sym typeface="Poppins Bold"/>
                </a:rPr>
                <a:t>EER Model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EE38EA9-8901-577F-39A7-BCC3109D473A}"/>
                </a:ext>
              </a:extLst>
            </p:cNvPr>
            <p:cNvGrpSpPr/>
            <p:nvPr/>
          </p:nvGrpSpPr>
          <p:grpSpPr>
            <a:xfrm rot="21320525">
              <a:off x="-7318966" y="-604845"/>
              <a:ext cx="12004720" cy="11734800"/>
              <a:chOff x="-6431548" y="-607994"/>
              <a:chExt cx="12004720" cy="1173480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5EA52C5-AC6E-4F67-B877-EA0F38F20EA7}"/>
                  </a:ext>
                </a:extLst>
              </p:cNvPr>
              <p:cNvSpPr/>
              <p:nvPr/>
            </p:nvSpPr>
            <p:spPr>
              <a:xfrm>
                <a:off x="-6431548" y="-607994"/>
                <a:ext cx="11460473" cy="11734800"/>
              </a:xfrm>
              <a:prstGeom prst="ellipse">
                <a:avLst/>
              </a:prstGeom>
              <a:solidFill>
                <a:schemeClr val="accent1">
                  <a:alpha val="0"/>
                </a:schemeClr>
              </a:solidFill>
              <a:ln w="107950">
                <a:solidFill>
                  <a:srgbClr val="B5D61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459ECDB-7003-6D80-EAF1-BF10DEC7692C}"/>
                  </a:ext>
                </a:extLst>
              </p:cNvPr>
              <p:cNvSpPr/>
              <p:nvPr/>
            </p:nvSpPr>
            <p:spPr>
              <a:xfrm>
                <a:off x="3189170" y="914289"/>
                <a:ext cx="1112626" cy="1073881"/>
              </a:xfrm>
              <a:prstGeom prst="ellipse">
                <a:avLst/>
              </a:prstGeom>
              <a:solidFill>
                <a:srgbClr val="546930"/>
              </a:solidFill>
              <a:ln w="31750">
                <a:solidFill>
                  <a:srgbClr val="B5D61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b="1" dirty="0"/>
                  <a:t>1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359F614-0F58-AA00-7F7B-8B172C3A0215}"/>
                  </a:ext>
                </a:extLst>
              </p:cNvPr>
              <p:cNvSpPr/>
              <p:nvPr/>
            </p:nvSpPr>
            <p:spPr>
              <a:xfrm>
                <a:off x="3979560" y="2175129"/>
                <a:ext cx="1112626" cy="1073881"/>
              </a:xfrm>
              <a:prstGeom prst="ellipse">
                <a:avLst/>
              </a:prstGeom>
              <a:solidFill>
                <a:srgbClr val="546930"/>
              </a:solidFill>
              <a:ln w="31750">
                <a:solidFill>
                  <a:srgbClr val="B5D61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b="1" dirty="0"/>
                  <a:t>2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13A7647-6017-E273-C39D-486B4C43EA5D}"/>
                  </a:ext>
                </a:extLst>
              </p:cNvPr>
              <p:cNvSpPr/>
              <p:nvPr/>
            </p:nvSpPr>
            <p:spPr>
              <a:xfrm>
                <a:off x="4460546" y="5476097"/>
                <a:ext cx="1112626" cy="1073881"/>
              </a:xfrm>
              <a:prstGeom prst="ellipse">
                <a:avLst/>
              </a:prstGeom>
              <a:solidFill>
                <a:srgbClr val="546930"/>
              </a:solidFill>
              <a:ln w="31750">
                <a:solidFill>
                  <a:srgbClr val="B5D61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b="1" dirty="0"/>
                  <a:t>4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EEDB176-DD4D-4CB3-9233-1AC701278233}"/>
                  </a:ext>
                </a:extLst>
              </p:cNvPr>
              <p:cNvSpPr/>
              <p:nvPr/>
            </p:nvSpPr>
            <p:spPr>
              <a:xfrm>
                <a:off x="4451312" y="3806948"/>
                <a:ext cx="1112626" cy="1073881"/>
              </a:xfrm>
              <a:prstGeom prst="ellipse">
                <a:avLst/>
              </a:prstGeom>
              <a:solidFill>
                <a:srgbClr val="546930"/>
              </a:solidFill>
              <a:ln w="31750">
                <a:solidFill>
                  <a:srgbClr val="B5D61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b="1" dirty="0"/>
                  <a:t>3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48EA0F4-2482-EFB4-F3EA-7AE7A4F96D5B}"/>
                  </a:ext>
                </a:extLst>
              </p:cNvPr>
              <p:cNvSpPr/>
              <p:nvPr/>
            </p:nvSpPr>
            <p:spPr>
              <a:xfrm>
                <a:off x="3157991" y="8410325"/>
                <a:ext cx="1112626" cy="1073881"/>
              </a:xfrm>
              <a:prstGeom prst="ellipse">
                <a:avLst/>
              </a:prstGeom>
              <a:solidFill>
                <a:srgbClr val="546930"/>
              </a:solidFill>
              <a:ln w="31750">
                <a:solidFill>
                  <a:srgbClr val="B5D61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b="1" dirty="0"/>
                  <a:t>6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CF41853-EA90-56C2-47D3-C85763DE6D07}"/>
                  </a:ext>
                </a:extLst>
              </p:cNvPr>
              <p:cNvSpPr/>
              <p:nvPr/>
            </p:nvSpPr>
            <p:spPr>
              <a:xfrm>
                <a:off x="4140147" y="6961297"/>
                <a:ext cx="1112626" cy="1073881"/>
              </a:xfrm>
              <a:prstGeom prst="ellipse">
                <a:avLst/>
              </a:prstGeom>
              <a:solidFill>
                <a:srgbClr val="546930"/>
              </a:solidFill>
              <a:ln w="31750">
                <a:solidFill>
                  <a:srgbClr val="B5D61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b="1" dirty="0"/>
                  <a:t>5</a:t>
                </a:r>
              </a:p>
            </p:txBody>
          </p:sp>
        </p:grpSp>
        <p:sp>
          <p:nvSpPr>
            <p:cNvPr id="9" name="TextBox 20">
              <a:extLst>
                <a:ext uri="{FF2B5EF4-FFF2-40B4-BE49-F238E27FC236}">
                  <a16:creationId xmlns:a16="http://schemas.microsoft.com/office/drawing/2014/main" id="{007E7C10-455F-AD8B-1B44-54044368CD0D}"/>
                </a:ext>
              </a:extLst>
            </p:cNvPr>
            <p:cNvSpPr txBox="1"/>
            <p:nvPr/>
          </p:nvSpPr>
          <p:spPr>
            <a:xfrm>
              <a:off x="4011804" y="2288037"/>
              <a:ext cx="5817996" cy="3408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09"/>
                </a:lnSpc>
              </a:pPr>
              <a:r>
                <a:rPr lang="en-US" sz="3600" b="1" dirty="0">
                  <a:latin typeface="Poppins Bold"/>
                  <a:ea typeface="Poppins Bold"/>
                  <a:cs typeface="Poppins Bold"/>
                  <a:sym typeface="Poppins Bold"/>
                </a:rPr>
                <a:t>Problem &amp; Objective</a:t>
              </a:r>
            </a:p>
          </p:txBody>
        </p:sp>
        <p:sp>
          <p:nvSpPr>
            <p:cNvPr id="12" name="TextBox 20">
              <a:extLst>
                <a:ext uri="{FF2B5EF4-FFF2-40B4-BE49-F238E27FC236}">
                  <a16:creationId xmlns:a16="http://schemas.microsoft.com/office/drawing/2014/main" id="{7BA5D965-51C0-225E-771F-03D3DE51F246}"/>
                </a:ext>
              </a:extLst>
            </p:cNvPr>
            <p:cNvSpPr txBox="1"/>
            <p:nvPr/>
          </p:nvSpPr>
          <p:spPr>
            <a:xfrm>
              <a:off x="4941164" y="5606616"/>
              <a:ext cx="5269636" cy="3408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09"/>
                </a:lnSpc>
              </a:pPr>
              <a:r>
                <a:rPr lang="en-US" sz="3600" b="1" dirty="0">
                  <a:latin typeface="Poppins Bold"/>
                  <a:ea typeface="Poppins Bold"/>
                  <a:cs typeface="Poppins Bold"/>
                  <a:sym typeface="Poppins Bold"/>
                </a:rPr>
                <a:t>Specialization in EER</a:t>
              </a:r>
            </a:p>
          </p:txBody>
        </p: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17295728-36D3-9D07-3461-CB6FD99AF0BD}"/>
                </a:ext>
              </a:extLst>
            </p:cNvPr>
            <p:cNvSpPr txBox="1"/>
            <p:nvPr/>
          </p:nvSpPr>
          <p:spPr>
            <a:xfrm>
              <a:off x="3452649" y="8678330"/>
              <a:ext cx="4082528" cy="3408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09"/>
                </a:lnSpc>
              </a:pPr>
              <a:r>
                <a:rPr lang="en-US" sz="3600" b="1" dirty="0">
                  <a:latin typeface="Poppins Bold"/>
                  <a:ea typeface="Poppins Bold"/>
                  <a:cs typeface="Poppins Bold"/>
                  <a:sym typeface="Poppins Bold"/>
                </a:rPr>
                <a:t>Conclusion</a:t>
              </a:r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EABE466C-B187-C9E6-2436-A4B7F7A4EBFE}"/>
                </a:ext>
              </a:extLst>
            </p:cNvPr>
            <p:cNvSpPr txBox="1"/>
            <p:nvPr/>
          </p:nvSpPr>
          <p:spPr>
            <a:xfrm>
              <a:off x="4627630" y="7204817"/>
              <a:ext cx="5891019" cy="3408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09"/>
                </a:lnSpc>
              </a:pPr>
              <a:r>
                <a:rPr lang="en-US" sz="3600" b="1" dirty="0">
                  <a:latin typeface="Poppins Bold"/>
                  <a:ea typeface="Poppins Bold"/>
                  <a:cs typeface="Poppins Bold"/>
                  <a:sym typeface="Poppins Bold"/>
                </a:rPr>
                <a:t>Advanced SQL Query</a:t>
              </a:r>
            </a:p>
          </p:txBody>
        </p:sp>
      </p:grpSp>
      <p:pic>
        <p:nvPicPr>
          <p:cNvPr id="2052" name="Picture 4" descr="Salalah: The Paradise of Oman - MK Muscat">
            <a:extLst>
              <a:ext uri="{FF2B5EF4-FFF2-40B4-BE49-F238E27FC236}">
                <a16:creationId xmlns:a16="http://schemas.microsoft.com/office/drawing/2014/main" id="{AABDBC21-FD5D-4E1C-FD20-AF7BD303E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28913" y="1532324"/>
            <a:ext cx="6778081" cy="766728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4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E459E-3071-9F9F-085B-F12DF7409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B731638-230E-0DB6-B012-CE9D274F1D8D}"/>
              </a:ext>
            </a:extLst>
          </p:cNvPr>
          <p:cNvGrpSpPr/>
          <p:nvPr/>
        </p:nvGrpSpPr>
        <p:grpSpPr>
          <a:xfrm>
            <a:off x="16964057" y="1155987"/>
            <a:ext cx="295243" cy="295243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D0E32A2-FE5F-9A28-9FE9-91CD465B656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D6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DFA120B-E3D3-6FD1-A610-E410E104C511}"/>
                </a:ext>
              </a:extLst>
            </p:cNvPr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0533519-0505-C133-F826-F25F6AEAADFD}"/>
              </a:ext>
            </a:extLst>
          </p:cNvPr>
          <p:cNvGrpSpPr/>
          <p:nvPr/>
        </p:nvGrpSpPr>
        <p:grpSpPr>
          <a:xfrm>
            <a:off x="10134600" y="7388219"/>
            <a:ext cx="18924292" cy="9155827"/>
            <a:chOff x="0" y="0"/>
            <a:chExt cx="839993" cy="4064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C52C69E-FBF2-8658-E44B-B202BA198865}"/>
                </a:ext>
              </a:extLst>
            </p:cNvPr>
            <p:cNvSpPr/>
            <p:nvPr/>
          </p:nvSpPr>
          <p:spPr>
            <a:xfrm>
              <a:off x="0" y="0"/>
              <a:ext cx="839993" cy="406400"/>
            </a:xfrm>
            <a:custGeom>
              <a:avLst/>
              <a:gdLst/>
              <a:ahLst/>
              <a:cxnLst/>
              <a:rect l="l" t="t" r="r" b="b"/>
              <a:pathLst>
                <a:path w="839993" h="406400">
                  <a:moveTo>
                    <a:pt x="636793" y="0"/>
                  </a:moveTo>
                  <a:cubicBezTo>
                    <a:pt x="749017" y="0"/>
                    <a:pt x="839993" y="90976"/>
                    <a:pt x="839993" y="203200"/>
                  </a:cubicBezTo>
                  <a:cubicBezTo>
                    <a:pt x="839993" y="315424"/>
                    <a:pt x="749017" y="406400"/>
                    <a:pt x="63679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B64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7FE0C31-1CB2-9FE2-CB5E-BD07E07C9302}"/>
                </a:ext>
              </a:extLst>
            </p:cNvPr>
            <p:cNvSpPr txBox="1"/>
            <p:nvPr/>
          </p:nvSpPr>
          <p:spPr>
            <a:xfrm>
              <a:off x="0" y="-123825"/>
              <a:ext cx="839993" cy="53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CD47C97E-6650-98B3-AA38-0D01F84C23E4}"/>
              </a:ext>
            </a:extLst>
          </p:cNvPr>
          <p:cNvSpPr/>
          <p:nvPr/>
        </p:nvSpPr>
        <p:spPr>
          <a:xfrm>
            <a:off x="-1005536" y="7365191"/>
            <a:ext cx="2579190" cy="1073881"/>
          </a:xfrm>
          <a:custGeom>
            <a:avLst/>
            <a:gdLst/>
            <a:ahLst/>
            <a:cxnLst/>
            <a:rect l="l" t="t" r="r" b="b"/>
            <a:pathLst>
              <a:path w="2579190" h="1073881">
                <a:moveTo>
                  <a:pt x="0" y="0"/>
                </a:moveTo>
                <a:lnTo>
                  <a:pt x="2579190" y="0"/>
                </a:lnTo>
                <a:lnTo>
                  <a:pt x="2579190" y="1073881"/>
                </a:lnTo>
                <a:lnTo>
                  <a:pt x="0" y="1073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14CA741A-DC50-C5EB-DC9E-BD38E7253B02}"/>
              </a:ext>
            </a:extLst>
          </p:cNvPr>
          <p:cNvSpPr txBox="1"/>
          <p:nvPr/>
        </p:nvSpPr>
        <p:spPr>
          <a:xfrm>
            <a:off x="457200" y="67668"/>
            <a:ext cx="17830800" cy="961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214"/>
              </a:lnSpc>
            </a:pPr>
            <a:r>
              <a:rPr lang="en-US" sz="4800" b="1" u="none" strike="noStrike" dirty="0">
                <a:solidFill>
                  <a:srgbClr val="4B642A"/>
                </a:solidFill>
                <a:latin typeface="Poppins Bold"/>
                <a:ea typeface="Poppins Bold"/>
                <a:cs typeface="Poppins Bold"/>
                <a:sym typeface="Poppins Bold"/>
              </a:rPr>
              <a:t>Tourism Management Database System in Oman</a:t>
            </a:r>
          </a:p>
        </p:txBody>
      </p:sp>
      <p:graphicFrame>
        <p:nvGraphicFramePr>
          <p:cNvPr id="24" name="TextBox 20">
            <a:extLst>
              <a:ext uri="{FF2B5EF4-FFF2-40B4-BE49-F238E27FC236}">
                <a16:creationId xmlns:a16="http://schemas.microsoft.com/office/drawing/2014/main" id="{8675DF4F-5AD3-5617-2EFD-80AD85BF53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7133499"/>
              </p:ext>
            </p:extLst>
          </p:nvPr>
        </p:nvGraphicFramePr>
        <p:xfrm>
          <a:off x="609600" y="1451230"/>
          <a:ext cx="17678400" cy="5909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38222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869B6-063C-CC2E-2FC6-4F284C39B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15955DC9-D0CE-3EA5-E35C-859AF21E420D}"/>
              </a:ext>
            </a:extLst>
          </p:cNvPr>
          <p:cNvGrpSpPr/>
          <p:nvPr/>
        </p:nvGrpSpPr>
        <p:grpSpPr>
          <a:xfrm>
            <a:off x="16964057" y="1155987"/>
            <a:ext cx="295243" cy="295243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D7E1B1D-1ADB-12BF-12A7-A2234A6A151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D6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5512B76-DA56-4DB2-9ED6-2EFA3338DBED}"/>
                </a:ext>
              </a:extLst>
            </p:cNvPr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21" name="Freeform 21">
            <a:extLst>
              <a:ext uri="{FF2B5EF4-FFF2-40B4-BE49-F238E27FC236}">
                <a16:creationId xmlns:a16="http://schemas.microsoft.com/office/drawing/2014/main" id="{8FADC632-8035-F25D-ED70-477B341C9BDD}"/>
              </a:ext>
            </a:extLst>
          </p:cNvPr>
          <p:cNvSpPr/>
          <p:nvPr/>
        </p:nvSpPr>
        <p:spPr>
          <a:xfrm>
            <a:off x="17221520" y="2990220"/>
            <a:ext cx="2169833" cy="903440"/>
          </a:xfrm>
          <a:custGeom>
            <a:avLst/>
            <a:gdLst/>
            <a:ahLst/>
            <a:cxnLst/>
            <a:rect l="l" t="t" r="r" b="b"/>
            <a:pathLst>
              <a:path w="2169833" h="903440">
                <a:moveTo>
                  <a:pt x="0" y="0"/>
                </a:moveTo>
                <a:lnTo>
                  <a:pt x="2169834" y="0"/>
                </a:lnTo>
                <a:lnTo>
                  <a:pt x="2169834" y="903439"/>
                </a:lnTo>
                <a:lnTo>
                  <a:pt x="0" y="9034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92BFFD-DF7E-2D2D-0D06-4270E10A2E6E}"/>
              </a:ext>
            </a:extLst>
          </p:cNvPr>
          <p:cNvSpPr txBox="1"/>
          <p:nvPr/>
        </p:nvSpPr>
        <p:spPr>
          <a:xfrm>
            <a:off x="1981200" y="3441940"/>
            <a:ext cx="12039600" cy="2915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No central system for organizing tourism data in Oman.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Tourists face difficulty in accessing current  and trustworthy info on sites, schedules, and facilities.</a:t>
            </a: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62B2BC7C-0ACB-D128-18F6-C6E378C81370}"/>
              </a:ext>
            </a:extLst>
          </p:cNvPr>
          <p:cNvSpPr/>
          <p:nvPr/>
        </p:nvSpPr>
        <p:spPr>
          <a:xfrm>
            <a:off x="-868656" y="8257464"/>
            <a:ext cx="2169833" cy="903440"/>
          </a:xfrm>
          <a:custGeom>
            <a:avLst/>
            <a:gdLst/>
            <a:ahLst/>
            <a:cxnLst/>
            <a:rect l="l" t="t" r="r" b="b"/>
            <a:pathLst>
              <a:path w="2169833" h="903440">
                <a:moveTo>
                  <a:pt x="0" y="0"/>
                </a:moveTo>
                <a:lnTo>
                  <a:pt x="2169833" y="0"/>
                </a:lnTo>
                <a:lnTo>
                  <a:pt x="2169833" y="903440"/>
                </a:lnTo>
                <a:lnTo>
                  <a:pt x="0" y="903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54C875F9-8EE4-F5DB-AF19-909CD573101A}"/>
              </a:ext>
            </a:extLst>
          </p:cNvPr>
          <p:cNvSpPr txBox="1"/>
          <p:nvPr/>
        </p:nvSpPr>
        <p:spPr>
          <a:xfrm>
            <a:off x="457200" y="321031"/>
            <a:ext cx="6497228" cy="982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14"/>
              </a:lnSpc>
            </a:pPr>
            <a:r>
              <a:rPr lang="en-US" sz="5400" b="1" dirty="0">
                <a:solidFill>
                  <a:srgbClr val="4B642A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</a:t>
            </a:r>
            <a:endParaRPr lang="en-US" sz="5400" b="1" u="none" strike="noStrike" dirty="0">
              <a:solidFill>
                <a:srgbClr val="4B642A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3005192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DE822-1FEA-75C3-5167-88E724902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028BDAE-0CF5-5B8F-9CF5-6BD3BFF5093B}"/>
              </a:ext>
            </a:extLst>
          </p:cNvPr>
          <p:cNvGrpSpPr/>
          <p:nvPr/>
        </p:nvGrpSpPr>
        <p:grpSpPr>
          <a:xfrm rot="-10800000">
            <a:off x="12463257" y="-7186371"/>
            <a:ext cx="19249094" cy="15539638"/>
            <a:chOff x="0" y="0"/>
            <a:chExt cx="503411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108BD45-2C1B-65EB-0DD0-C3628C79205F}"/>
                </a:ext>
              </a:extLst>
            </p:cNvPr>
            <p:cNvSpPr/>
            <p:nvPr/>
          </p:nvSpPr>
          <p:spPr>
            <a:xfrm>
              <a:off x="0" y="0"/>
              <a:ext cx="503411" cy="406400"/>
            </a:xfrm>
            <a:custGeom>
              <a:avLst/>
              <a:gdLst/>
              <a:ahLst/>
              <a:cxnLst/>
              <a:rect l="l" t="t" r="r" b="b"/>
              <a:pathLst>
                <a:path w="503411" h="406400">
                  <a:moveTo>
                    <a:pt x="300211" y="0"/>
                  </a:moveTo>
                  <a:cubicBezTo>
                    <a:pt x="412436" y="0"/>
                    <a:pt x="503411" y="90976"/>
                    <a:pt x="503411" y="203200"/>
                  </a:cubicBezTo>
                  <a:cubicBezTo>
                    <a:pt x="503411" y="315424"/>
                    <a:pt x="412436" y="406400"/>
                    <a:pt x="3002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B64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F5F07B9-17BF-88D4-FBCB-D19D755D1B16}"/>
                </a:ext>
              </a:extLst>
            </p:cNvPr>
            <p:cNvSpPr txBox="1"/>
            <p:nvPr/>
          </p:nvSpPr>
          <p:spPr>
            <a:xfrm>
              <a:off x="0" y="-123825"/>
              <a:ext cx="503411" cy="53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CA26E4A-A913-B62A-1071-03907D24B1FA}"/>
              </a:ext>
            </a:extLst>
          </p:cNvPr>
          <p:cNvGrpSpPr/>
          <p:nvPr/>
        </p:nvGrpSpPr>
        <p:grpSpPr>
          <a:xfrm>
            <a:off x="16977208" y="1010045"/>
            <a:ext cx="295243" cy="295243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A123773-3FCE-D5CE-2F05-F904D0BB881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D6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A17C6D2-5F90-EEAB-9027-4432EDB6C425}"/>
                </a:ext>
              </a:extLst>
            </p:cNvPr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20" name="Freeform 20">
            <a:extLst>
              <a:ext uri="{FF2B5EF4-FFF2-40B4-BE49-F238E27FC236}">
                <a16:creationId xmlns:a16="http://schemas.microsoft.com/office/drawing/2014/main" id="{B8B921EC-E04D-4742-31D5-AED303A0DEE1}"/>
              </a:ext>
            </a:extLst>
          </p:cNvPr>
          <p:cNvSpPr/>
          <p:nvPr/>
        </p:nvSpPr>
        <p:spPr>
          <a:xfrm>
            <a:off x="-855505" y="8111522"/>
            <a:ext cx="2169833" cy="903440"/>
          </a:xfrm>
          <a:custGeom>
            <a:avLst/>
            <a:gdLst/>
            <a:ahLst/>
            <a:cxnLst/>
            <a:rect l="l" t="t" r="r" b="b"/>
            <a:pathLst>
              <a:path w="2169833" h="903440">
                <a:moveTo>
                  <a:pt x="0" y="0"/>
                </a:moveTo>
                <a:lnTo>
                  <a:pt x="2169833" y="0"/>
                </a:lnTo>
                <a:lnTo>
                  <a:pt x="2169833" y="903440"/>
                </a:lnTo>
                <a:lnTo>
                  <a:pt x="0" y="903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9DC18BDD-4ECD-C932-2B1F-A163DC714FA2}"/>
              </a:ext>
            </a:extLst>
          </p:cNvPr>
          <p:cNvSpPr/>
          <p:nvPr/>
        </p:nvSpPr>
        <p:spPr>
          <a:xfrm>
            <a:off x="17234671" y="2844278"/>
            <a:ext cx="2169833" cy="903440"/>
          </a:xfrm>
          <a:custGeom>
            <a:avLst/>
            <a:gdLst/>
            <a:ahLst/>
            <a:cxnLst/>
            <a:rect l="l" t="t" r="r" b="b"/>
            <a:pathLst>
              <a:path w="2169833" h="903440">
                <a:moveTo>
                  <a:pt x="0" y="0"/>
                </a:moveTo>
                <a:lnTo>
                  <a:pt x="2169834" y="0"/>
                </a:lnTo>
                <a:lnTo>
                  <a:pt x="2169834" y="903439"/>
                </a:lnTo>
                <a:lnTo>
                  <a:pt x="0" y="903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C8A205BD-53C7-1250-6A0C-6F5FF024D3BB}"/>
              </a:ext>
            </a:extLst>
          </p:cNvPr>
          <p:cNvSpPr txBox="1"/>
          <p:nvPr/>
        </p:nvSpPr>
        <p:spPr>
          <a:xfrm>
            <a:off x="470351" y="174145"/>
            <a:ext cx="6497228" cy="961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14"/>
              </a:lnSpc>
            </a:pPr>
            <a:r>
              <a:rPr lang="en-US" sz="4800" b="1" u="none" strike="noStrike" dirty="0">
                <a:solidFill>
                  <a:srgbClr val="4B642A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D0F4E1-852A-3515-5DAF-63BC08112EF4}"/>
              </a:ext>
            </a:extLst>
          </p:cNvPr>
          <p:cNvSpPr txBox="1"/>
          <p:nvPr/>
        </p:nvSpPr>
        <p:spPr>
          <a:xfrm>
            <a:off x="685800" y="5905500"/>
            <a:ext cx="60663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Smart Tourism </a:t>
            </a:r>
          </a:p>
          <a:p>
            <a:pPr algn="ctr"/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Data System</a:t>
            </a:r>
          </a:p>
        </p:txBody>
      </p:sp>
      <p:sp>
        <p:nvSpPr>
          <p:cNvPr id="15" name="Rectangle 14" descr="Database">
            <a:extLst>
              <a:ext uri="{FF2B5EF4-FFF2-40B4-BE49-F238E27FC236}">
                <a16:creationId xmlns:a16="http://schemas.microsoft.com/office/drawing/2014/main" id="{B3EB58AD-3041-FB45-EA54-BB39DEC6BC2A}"/>
              </a:ext>
            </a:extLst>
          </p:cNvPr>
          <p:cNvSpPr/>
          <p:nvPr/>
        </p:nvSpPr>
        <p:spPr>
          <a:xfrm>
            <a:off x="2451551" y="3156538"/>
            <a:ext cx="1944000" cy="19440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 descr="Park scene">
            <a:extLst>
              <a:ext uri="{FF2B5EF4-FFF2-40B4-BE49-F238E27FC236}">
                <a16:creationId xmlns:a16="http://schemas.microsoft.com/office/drawing/2014/main" id="{EBCFDD35-C81F-1DF1-19F4-14BA69335C0D}"/>
              </a:ext>
            </a:extLst>
          </p:cNvPr>
          <p:cNvSpPr/>
          <p:nvPr/>
        </p:nvSpPr>
        <p:spPr>
          <a:xfrm>
            <a:off x="9226721" y="3295998"/>
            <a:ext cx="1944000" cy="194400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shade val="80000"/>
              <a:hueOff val="218907"/>
              <a:satOff val="-1431"/>
              <a:lumOff val="2455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ABE8B2-FD07-9A6A-A773-3B8D9A510547}"/>
              </a:ext>
            </a:extLst>
          </p:cNvPr>
          <p:cNvSpPr txBox="1"/>
          <p:nvPr/>
        </p:nvSpPr>
        <p:spPr>
          <a:xfrm>
            <a:off x="7165557" y="5905500"/>
            <a:ext cx="60663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Support Sustainable</a:t>
            </a:r>
          </a:p>
          <a:p>
            <a:pPr algn="ctr"/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 Tourism</a:t>
            </a:r>
          </a:p>
        </p:txBody>
      </p:sp>
    </p:spTree>
    <p:extLst>
      <p:ext uri="{BB962C8B-B14F-4D97-AF65-F5344CB8AC3E}">
        <p14:creationId xmlns:p14="http://schemas.microsoft.com/office/powerpoint/2010/main" val="2926643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D46EB-E639-367D-4DAC-1E472A402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5FDB2E9B-7302-8F43-E590-5D3FA331022A}"/>
              </a:ext>
            </a:extLst>
          </p:cNvPr>
          <p:cNvGrpSpPr/>
          <p:nvPr/>
        </p:nvGrpSpPr>
        <p:grpSpPr>
          <a:xfrm>
            <a:off x="16964057" y="1155987"/>
            <a:ext cx="295243" cy="295243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5A0C48D-552F-7F88-CF83-AF2FE3D77C9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D6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409F153-B92A-2B39-F7CE-5099327ADDFA}"/>
                </a:ext>
              </a:extLst>
            </p:cNvPr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20" name="Freeform 20">
            <a:extLst>
              <a:ext uri="{FF2B5EF4-FFF2-40B4-BE49-F238E27FC236}">
                <a16:creationId xmlns:a16="http://schemas.microsoft.com/office/drawing/2014/main" id="{86589935-3928-6D8A-927F-78248053921E}"/>
              </a:ext>
            </a:extLst>
          </p:cNvPr>
          <p:cNvSpPr/>
          <p:nvPr/>
        </p:nvSpPr>
        <p:spPr>
          <a:xfrm>
            <a:off x="-868656" y="8257464"/>
            <a:ext cx="2169833" cy="903440"/>
          </a:xfrm>
          <a:custGeom>
            <a:avLst/>
            <a:gdLst/>
            <a:ahLst/>
            <a:cxnLst/>
            <a:rect l="l" t="t" r="r" b="b"/>
            <a:pathLst>
              <a:path w="2169833" h="903440">
                <a:moveTo>
                  <a:pt x="0" y="0"/>
                </a:moveTo>
                <a:lnTo>
                  <a:pt x="2169833" y="0"/>
                </a:lnTo>
                <a:lnTo>
                  <a:pt x="2169833" y="903440"/>
                </a:lnTo>
                <a:lnTo>
                  <a:pt x="0" y="903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6E208AEA-0200-A32F-58CE-F15F739C8241}"/>
              </a:ext>
            </a:extLst>
          </p:cNvPr>
          <p:cNvSpPr/>
          <p:nvPr/>
        </p:nvSpPr>
        <p:spPr>
          <a:xfrm>
            <a:off x="17221520" y="2990220"/>
            <a:ext cx="2169833" cy="903440"/>
          </a:xfrm>
          <a:custGeom>
            <a:avLst/>
            <a:gdLst/>
            <a:ahLst/>
            <a:cxnLst/>
            <a:rect l="l" t="t" r="r" b="b"/>
            <a:pathLst>
              <a:path w="2169833" h="903440">
                <a:moveTo>
                  <a:pt x="0" y="0"/>
                </a:moveTo>
                <a:lnTo>
                  <a:pt x="2169834" y="0"/>
                </a:lnTo>
                <a:lnTo>
                  <a:pt x="2169834" y="903439"/>
                </a:lnTo>
                <a:lnTo>
                  <a:pt x="0" y="903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 descr="A diagram of a flowchart&#10;&#10;AI-generated content may be incorrect.">
            <a:extLst>
              <a:ext uri="{FF2B5EF4-FFF2-40B4-BE49-F238E27FC236}">
                <a16:creationId xmlns:a16="http://schemas.microsoft.com/office/drawing/2014/main" id="{70B16BFF-7794-D261-E92C-F59DD9FC0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205205" y="-3488453"/>
            <a:ext cx="9326156" cy="168364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8">
            <a:extLst>
              <a:ext uri="{FF2B5EF4-FFF2-40B4-BE49-F238E27FC236}">
                <a16:creationId xmlns:a16="http://schemas.microsoft.com/office/drawing/2014/main" id="{DEBE6D72-EFFE-AF94-54E2-1751CD570D50}"/>
              </a:ext>
            </a:extLst>
          </p:cNvPr>
          <p:cNvSpPr txBox="1"/>
          <p:nvPr/>
        </p:nvSpPr>
        <p:spPr>
          <a:xfrm>
            <a:off x="450051" y="48857"/>
            <a:ext cx="4787449" cy="961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214"/>
              </a:lnSpc>
            </a:pPr>
            <a:r>
              <a:rPr lang="en-US" sz="4800" b="1" u="none" strike="noStrike" dirty="0">
                <a:solidFill>
                  <a:srgbClr val="4B642A"/>
                </a:solidFill>
                <a:latin typeface="Poppins Bold"/>
                <a:ea typeface="Poppins Bold"/>
                <a:cs typeface="Poppins Bold"/>
                <a:sym typeface="Poppins Bold"/>
              </a:rPr>
              <a:t>EER</a:t>
            </a:r>
          </a:p>
        </p:txBody>
      </p:sp>
    </p:spTree>
    <p:extLst>
      <p:ext uri="{BB962C8B-B14F-4D97-AF65-F5344CB8AC3E}">
        <p14:creationId xmlns:p14="http://schemas.microsoft.com/office/powerpoint/2010/main" val="1531415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2CB10-65CB-7416-D0F6-7C53CB6CE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DBE6B07-BEC2-0471-6360-8E1817ADD42D}"/>
              </a:ext>
            </a:extLst>
          </p:cNvPr>
          <p:cNvGrpSpPr/>
          <p:nvPr/>
        </p:nvGrpSpPr>
        <p:grpSpPr>
          <a:xfrm>
            <a:off x="16964057" y="1155987"/>
            <a:ext cx="295243" cy="295243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6E0202B-8D58-8697-670C-B12AAEE09A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D6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D3E542C-5A51-CE48-921A-0DD5B15978AE}"/>
                </a:ext>
              </a:extLst>
            </p:cNvPr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63268975-8B3F-0A9C-CAA6-F5B0E45C693A}"/>
              </a:ext>
            </a:extLst>
          </p:cNvPr>
          <p:cNvSpPr/>
          <p:nvPr/>
        </p:nvSpPr>
        <p:spPr>
          <a:xfrm>
            <a:off x="-1005536" y="7365191"/>
            <a:ext cx="2579190" cy="1073881"/>
          </a:xfrm>
          <a:custGeom>
            <a:avLst/>
            <a:gdLst/>
            <a:ahLst/>
            <a:cxnLst/>
            <a:rect l="l" t="t" r="r" b="b"/>
            <a:pathLst>
              <a:path w="2579190" h="1073881">
                <a:moveTo>
                  <a:pt x="0" y="0"/>
                </a:moveTo>
                <a:lnTo>
                  <a:pt x="2579190" y="0"/>
                </a:lnTo>
                <a:lnTo>
                  <a:pt x="2579190" y="1073881"/>
                </a:lnTo>
                <a:lnTo>
                  <a:pt x="0" y="1073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786C5AEB-5478-DF98-83D8-49CDDF154F81}"/>
              </a:ext>
            </a:extLst>
          </p:cNvPr>
          <p:cNvSpPr txBox="1"/>
          <p:nvPr/>
        </p:nvSpPr>
        <p:spPr>
          <a:xfrm>
            <a:off x="1606311" y="2146580"/>
            <a:ext cx="17292741" cy="6292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28700" lvl="1" indent="-5715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3600" dirty="0"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Mapping Option Used:  8A</a:t>
            </a:r>
          </a:p>
          <a:p>
            <a:pPr lvl="1">
              <a:lnSpc>
                <a:spcPct val="200000"/>
              </a:lnSpc>
              <a:spcBef>
                <a:spcPct val="0"/>
              </a:spcBef>
            </a:pPr>
            <a:r>
              <a:rPr lang="en-US" sz="3600" dirty="0"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</a:t>
            </a:r>
            <a:r>
              <a:rPr lang="en-US" sz="3600" b="1" dirty="0">
                <a:solidFill>
                  <a:srgbClr val="FF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Why this choice?</a:t>
            </a:r>
          </a:p>
          <a:p>
            <a:pPr marL="1028700" lvl="1" indent="-5715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3600" dirty="0"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Avoids NULLs for subclass-specific attributes (e.g., Reason, Cost).</a:t>
            </a:r>
          </a:p>
          <a:p>
            <a:pPr marL="1028700" lvl="1" indent="-5715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3600" dirty="0"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Keeps data normalized and reduces redundancy.</a:t>
            </a:r>
          </a:p>
          <a:p>
            <a:pPr marL="1028700" lvl="1" indent="-5715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3600" dirty="0"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Suitable for disjoint and total specializations.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3600" dirty="0"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</a:t>
            </a:r>
            <a:endParaRPr lang="en-US" sz="3600" u="none" strike="noStrike" dirty="0">
              <a:solidFill>
                <a:srgbClr val="000000">
                  <a:alpha val="80000"/>
                </a:srgbClr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C11AB844-6AD8-E633-942A-0573B893FE6F}"/>
              </a:ext>
            </a:extLst>
          </p:cNvPr>
          <p:cNvSpPr txBox="1"/>
          <p:nvPr/>
        </p:nvSpPr>
        <p:spPr>
          <a:xfrm>
            <a:off x="457200" y="67668"/>
            <a:ext cx="17830800" cy="961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214"/>
              </a:lnSpc>
            </a:pPr>
            <a:r>
              <a:rPr lang="en-US" sz="4800" b="1" u="none" strike="noStrike" dirty="0">
                <a:solidFill>
                  <a:srgbClr val="4B642A"/>
                </a:solidFill>
                <a:latin typeface="Poppins Bold"/>
                <a:ea typeface="Poppins Bold"/>
                <a:cs typeface="Poppins Bold"/>
                <a:sym typeface="Poppins Bold"/>
              </a:rPr>
              <a:t>Mapping Option</a:t>
            </a:r>
          </a:p>
        </p:txBody>
      </p:sp>
    </p:spTree>
    <p:extLst>
      <p:ext uri="{BB962C8B-B14F-4D97-AF65-F5344CB8AC3E}">
        <p14:creationId xmlns:p14="http://schemas.microsoft.com/office/powerpoint/2010/main" val="3156555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78565-A5C1-92A6-72BB-B0A3850AC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4049851-F397-C70C-FA0E-68D7DFC6D9AE}"/>
              </a:ext>
            </a:extLst>
          </p:cNvPr>
          <p:cNvGrpSpPr/>
          <p:nvPr/>
        </p:nvGrpSpPr>
        <p:grpSpPr>
          <a:xfrm>
            <a:off x="16964057" y="1155987"/>
            <a:ext cx="295243" cy="295243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EF07FFD-1DB4-D316-9283-81702B824B2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D6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67B0B0C-15A6-4F45-AC5A-F85E504FD02B}"/>
                </a:ext>
              </a:extLst>
            </p:cNvPr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142539A0-3BDB-A588-EF50-334616C87653}"/>
              </a:ext>
            </a:extLst>
          </p:cNvPr>
          <p:cNvSpPr/>
          <p:nvPr/>
        </p:nvSpPr>
        <p:spPr>
          <a:xfrm>
            <a:off x="-1005536" y="7365191"/>
            <a:ext cx="2579190" cy="1073881"/>
          </a:xfrm>
          <a:custGeom>
            <a:avLst/>
            <a:gdLst/>
            <a:ahLst/>
            <a:cxnLst/>
            <a:rect l="l" t="t" r="r" b="b"/>
            <a:pathLst>
              <a:path w="2579190" h="1073881">
                <a:moveTo>
                  <a:pt x="0" y="0"/>
                </a:moveTo>
                <a:lnTo>
                  <a:pt x="2579190" y="0"/>
                </a:lnTo>
                <a:lnTo>
                  <a:pt x="2579190" y="1073881"/>
                </a:lnTo>
                <a:lnTo>
                  <a:pt x="0" y="1073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D15723D-90A0-C00B-E9FF-6DE48129BAE3}"/>
              </a:ext>
            </a:extLst>
          </p:cNvPr>
          <p:cNvSpPr txBox="1"/>
          <p:nvPr/>
        </p:nvSpPr>
        <p:spPr>
          <a:xfrm>
            <a:off x="1056379" y="1997254"/>
            <a:ext cx="17292741" cy="6292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ct val="20000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F0000"/>
                </a:solidFill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Why Not Other Options?</a:t>
            </a:r>
          </a:p>
          <a:p>
            <a:pPr marL="1028700" lvl="1" indent="-5715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3600" b="1" dirty="0"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8B</a:t>
            </a:r>
            <a:r>
              <a:rPr lang="en-US" sz="3600" dirty="0"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: Removes main class (Tourist) – breaks relationships like </a:t>
            </a:r>
            <a:r>
              <a:rPr lang="en-US" sz="3600" dirty="0" err="1"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Booking.TouristID</a:t>
            </a:r>
            <a:r>
              <a:rPr lang="en-US" sz="3600" dirty="0"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.</a:t>
            </a:r>
          </a:p>
          <a:p>
            <a:pPr marL="1028700" lvl="1" indent="-5715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3600" b="1" dirty="0"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8C</a:t>
            </a:r>
            <a:r>
              <a:rPr lang="en-US" sz="3600" dirty="0"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: Merges all into one table – results in many NULLs.</a:t>
            </a:r>
          </a:p>
          <a:p>
            <a:pPr marL="1028700" lvl="1" indent="-5715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3600" b="1" dirty="0"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8D</a:t>
            </a:r>
            <a:r>
              <a:rPr lang="en-US" sz="3600" dirty="0"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: Designed for overlapping, but our specializations are disjoint.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3600" dirty="0">
                <a:effectLst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 </a:t>
            </a:r>
            <a:endParaRPr lang="en-US" sz="3600" u="none" strike="noStrike" dirty="0">
              <a:solidFill>
                <a:srgbClr val="000000">
                  <a:alpha val="80000"/>
                </a:srgbClr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DC478544-2277-2D42-AEB9-9930F2446360}"/>
              </a:ext>
            </a:extLst>
          </p:cNvPr>
          <p:cNvSpPr txBox="1"/>
          <p:nvPr/>
        </p:nvSpPr>
        <p:spPr>
          <a:xfrm>
            <a:off x="518320" y="342576"/>
            <a:ext cx="17830800" cy="961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214"/>
              </a:lnSpc>
            </a:pPr>
            <a:r>
              <a:rPr lang="en-US" sz="4800" b="1" u="none" strike="noStrike" dirty="0">
                <a:solidFill>
                  <a:srgbClr val="4B642A"/>
                </a:solidFill>
                <a:latin typeface="Poppins Bold"/>
                <a:ea typeface="Poppins Bold"/>
                <a:cs typeface="Poppins Bold"/>
                <a:sym typeface="Poppins Bold"/>
              </a:rPr>
              <a:t>Mapping Option</a:t>
            </a:r>
          </a:p>
        </p:txBody>
      </p:sp>
    </p:spTree>
    <p:extLst>
      <p:ext uri="{BB962C8B-B14F-4D97-AF65-F5344CB8AC3E}">
        <p14:creationId xmlns:p14="http://schemas.microsoft.com/office/powerpoint/2010/main" val="2891182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B6769-2983-6C93-249A-EA80BBF5F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A69FB43C-0F4E-161A-C3D6-178B1FD37691}"/>
              </a:ext>
            </a:extLst>
          </p:cNvPr>
          <p:cNvGrpSpPr/>
          <p:nvPr/>
        </p:nvGrpSpPr>
        <p:grpSpPr>
          <a:xfrm>
            <a:off x="16964057" y="1155987"/>
            <a:ext cx="295243" cy="295243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1A98D35-FAF8-55B1-4F95-F22664ACD9E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D6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0536730-EBAD-9AC8-1C5B-FAA0A0A664F4}"/>
                </a:ext>
              </a:extLst>
            </p:cNvPr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F8D3868B-B47B-4131-12BD-D61AF9EC1FEF}"/>
              </a:ext>
            </a:extLst>
          </p:cNvPr>
          <p:cNvSpPr/>
          <p:nvPr/>
        </p:nvSpPr>
        <p:spPr>
          <a:xfrm>
            <a:off x="-1084917" y="3420292"/>
            <a:ext cx="2169833" cy="903440"/>
          </a:xfrm>
          <a:custGeom>
            <a:avLst/>
            <a:gdLst/>
            <a:ahLst/>
            <a:cxnLst/>
            <a:rect l="l" t="t" r="r" b="b"/>
            <a:pathLst>
              <a:path w="2169833" h="903440">
                <a:moveTo>
                  <a:pt x="0" y="0"/>
                </a:moveTo>
                <a:lnTo>
                  <a:pt x="2169834" y="0"/>
                </a:lnTo>
                <a:lnTo>
                  <a:pt x="2169834" y="903439"/>
                </a:lnTo>
                <a:lnTo>
                  <a:pt x="0" y="903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601396D8-C9B4-C0D3-9414-CE351FF1CBA1}"/>
              </a:ext>
            </a:extLst>
          </p:cNvPr>
          <p:cNvSpPr/>
          <p:nvPr/>
        </p:nvSpPr>
        <p:spPr>
          <a:xfrm>
            <a:off x="17259300" y="6732336"/>
            <a:ext cx="2169833" cy="903440"/>
          </a:xfrm>
          <a:custGeom>
            <a:avLst/>
            <a:gdLst/>
            <a:ahLst/>
            <a:cxnLst/>
            <a:rect l="l" t="t" r="r" b="b"/>
            <a:pathLst>
              <a:path w="2169833" h="903440">
                <a:moveTo>
                  <a:pt x="0" y="0"/>
                </a:moveTo>
                <a:lnTo>
                  <a:pt x="2169833" y="0"/>
                </a:lnTo>
                <a:lnTo>
                  <a:pt x="2169833" y="903440"/>
                </a:lnTo>
                <a:lnTo>
                  <a:pt x="0" y="903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682002F9-8BC2-F284-761F-136DE09D78E3}"/>
              </a:ext>
            </a:extLst>
          </p:cNvPr>
          <p:cNvGrpSpPr/>
          <p:nvPr/>
        </p:nvGrpSpPr>
        <p:grpSpPr>
          <a:xfrm>
            <a:off x="5156487" y="9258300"/>
            <a:ext cx="7975025" cy="7975025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C9A754A-82B9-3199-D115-97E85FE19E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D6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150CC00-596B-4775-9743-0D2711D6FB37}"/>
                </a:ext>
              </a:extLst>
            </p:cNvPr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94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31268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6526</TotalTime>
  <Words>416</Words>
  <Application>Microsoft Office PowerPoint</Application>
  <PresentationFormat>Custom</PresentationFormat>
  <Paragraphs>78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Poppins Bold</vt:lpstr>
      <vt:lpstr>Arial</vt:lpstr>
      <vt:lpstr>Wingdings</vt:lpstr>
      <vt:lpstr>Aptos</vt:lpstr>
      <vt:lpstr>Poppins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Creative Gardening Presentation</dc:title>
  <dc:creator>Taqana</dc:creator>
  <cp:lastModifiedBy>xxhamzaalabrixx@gmail.com</cp:lastModifiedBy>
  <cp:revision>110</cp:revision>
  <dcterms:created xsi:type="dcterms:W3CDTF">2006-08-16T00:00:00Z</dcterms:created>
  <dcterms:modified xsi:type="dcterms:W3CDTF">2025-05-11T12:37:53Z</dcterms:modified>
  <dc:identifier>DAGhooFx_e4</dc:identifier>
</cp:coreProperties>
</file>